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302" r:id="rId3"/>
    <p:sldId id="304" r:id="rId4"/>
    <p:sldId id="259" r:id="rId5"/>
    <p:sldId id="303" r:id="rId6"/>
    <p:sldId id="311" r:id="rId7"/>
    <p:sldId id="313" r:id="rId8"/>
    <p:sldId id="314" r:id="rId9"/>
    <p:sldId id="267" r:id="rId10"/>
    <p:sldId id="270" r:id="rId11"/>
    <p:sldId id="308" r:id="rId12"/>
    <p:sldId id="307" r:id="rId13"/>
    <p:sldId id="306" r:id="rId14"/>
    <p:sldId id="315" r:id="rId15"/>
    <p:sldId id="309" r:id="rId16"/>
    <p:sldId id="316" r:id="rId17"/>
    <p:sldId id="31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F0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9" autoAdjust="0"/>
    <p:restoredTop sz="94721" autoAdjust="0"/>
  </p:normalViewPr>
  <p:slideViewPr>
    <p:cSldViewPr>
      <p:cViewPr varScale="1">
        <p:scale>
          <a:sx n="67" d="100"/>
          <a:sy n="67" d="100"/>
        </p:scale>
        <p:origin x="1476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240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102BDA-1CBB-409E-ABBA-9DE69BB598AA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03EA66-EEAA-4388-B64C-6E1C87C781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971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3EA66-EEAA-4388-B64C-6E1C87C781F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621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3EA66-EEAA-4388-B64C-6E1C87C781F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621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3EA66-EEAA-4388-B64C-6E1C87C781F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621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3EA66-EEAA-4388-B64C-6E1C87C781F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621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microsoft.com/office/2007/relationships/hdphoto" Target="../media/hdphoto10.wdp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11" Type="http://schemas.openxmlformats.org/officeDocument/2006/relationships/image" Target="../media/image20.png"/><Relationship Id="rId5" Type="http://schemas.openxmlformats.org/officeDocument/2006/relationships/image" Target="../media/image16.png"/><Relationship Id="rId10" Type="http://schemas.openxmlformats.org/officeDocument/2006/relationships/image" Target="../media/image19.png"/><Relationship Id="rId4" Type="http://schemas.microsoft.com/office/2007/relationships/hdphoto" Target="../media/hdphoto7.wdp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microsoft.com/office/2007/relationships/hdphoto" Target="../media/hdphoto8.wdp"/><Relationship Id="rId3" Type="http://schemas.openxmlformats.org/officeDocument/2006/relationships/image" Target="../media/image19.png"/><Relationship Id="rId7" Type="http://schemas.microsoft.com/office/2007/relationships/hdphoto" Target="../media/hdphoto7.wdp"/><Relationship Id="rId12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microsoft.com/office/2007/relationships/hdphoto" Target="../media/hdphoto9.wdp"/><Relationship Id="rId5" Type="http://schemas.openxmlformats.org/officeDocument/2006/relationships/image" Target="../media/image20.png"/><Relationship Id="rId10" Type="http://schemas.openxmlformats.org/officeDocument/2006/relationships/image" Target="../media/image17.png"/><Relationship Id="rId4" Type="http://schemas.openxmlformats.org/officeDocument/2006/relationships/image" Target="../media/image18.png"/><Relationship Id="rId9" Type="http://schemas.microsoft.com/office/2007/relationships/hdphoto" Target="../media/hdphoto10.wdp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12" Type="http://schemas.microsoft.com/office/2007/relationships/hdphoto" Target="../media/hdphoto9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17.png"/><Relationship Id="rId5" Type="http://schemas.openxmlformats.org/officeDocument/2006/relationships/image" Target="../media/image20.png"/><Relationship Id="rId10" Type="http://schemas.microsoft.com/office/2007/relationships/hdphoto" Target="../media/hdphoto7.wdp"/><Relationship Id="rId4" Type="http://schemas.openxmlformats.org/officeDocument/2006/relationships/image" Target="../media/image19.png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microsoft.com/office/2007/relationships/hdphoto" Target="../media/hdphoto14.wdp"/><Relationship Id="rId18" Type="http://schemas.openxmlformats.org/officeDocument/2006/relationships/image" Target="../media/image28.png"/><Relationship Id="rId3" Type="http://schemas.openxmlformats.org/officeDocument/2006/relationships/image" Target="../media/image24.png"/><Relationship Id="rId21" Type="http://schemas.microsoft.com/office/2007/relationships/hdphoto" Target="../media/hdphoto16.wdp"/><Relationship Id="rId7" Type="http://schemas.openxmlformats.org/officeDocument/2006/relationships/image" Target="../media/image26.jpeg"/><Relationship Id="rId12" Type="http://schemas.openxmlformats.org/officeDocument/2006/relationships/image" Target="../media/image27.png"/><Relationship Id="rId17" Type="http://schemas.microsoft.com/office/2007/relationships/hdphoto" Target="../media/hdphoto7.wdp"/><Relationship Id="rId2" Type="http://schemas.openxmlformats.org/officeDocument/2006/relationships/image" Target="../media/image4.png"/><Relationship Id="rId16" Type="http://schemas.openxmlformats.org/officeDocument/2006/relationships/image" Target="../media/image1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3.wdp"/><Relationship Id="rId11" Type="http://schemas.microsoft.com/office/2007/relationships/hdphoto" Target="../media/hdphoto8.wdp"/><Relationship Id="rId5" Type="http://schemas.openxmlformats.org/officeDocument/2006/relationships/image" Target="../media/image25.png"/><Relationship Id="rId15" Type="http://schemas.microsoft.com/office/2007/relationships/hdphoto" Target="../media/hdphoto6.wdp"/><Relationship Id="rId10" Type="http://schemas.openxmlformats.org/officeDocument/2006/relationships/image" Target="../media/image16.png"/><Relationship Id="rId19" Type="http://schemas.microsoft.com/office/2007/relationships/hdphoto" Target="../media/hdphoto15.wdp"/><Relationship Id="rId4" Type="http://schemas.microsoft.com/office/2007/relationships/hdphoto" Target="../media/hdphoto12.wdp"/><Relationship Id="rId9" Type="http://schemas.microsoft.com/office/2007/relationships/hdphoto" Target="../media/hdphoto9.wdp"/><Relationship Id="rId1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microsoft.com/office/2007/relationships/hdphoto" Target="../media/hdphoto17.wdp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microsoft.com/office/2007/relationships/hdphoto" Target="../media/hdphoto6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NS\Desktop\abstraktnye-fony-dlya-prezentacii-volny-06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803"/>
          <a:stretch/>
        </p:blipFill>
        <p:spPr bwMode="auto">
          <a:xfrm>
            <a:off x="-36004" y="0"/>
            <a:ext cx="91800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404664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14348" y="918459"/>
            <a:ext cx="7990656" cy="2870581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br>
              <a:rPr lang="ru-RU" sz="2800" dirty="0">
                <a:solidFill>
                  <a:schemeClr val="accent6">
                    <a:lumMod val="75000"/>
                  </a:schemeClr>
                </a:solidFill>
                <a:effectLst/>
                <a:latin typeface="Georgia" panose="02040502050405020303" pitchFamily="18" charset="0"/>
              </a:rPr>
            </a:br>
            <a:r>
              <a:rPr lang="ru-RU" sz="1800" b="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Муниципальное бюджетное дошкольное образовательное учреждение «Детский сад №89» общеразвивающего вида</a:t>
            </a:r>
            <a:br>
              <a:rPr lang="ru-RU" sz="2800" dirty="0">
                <a:solidFill>
                  <a:schemeClr val="accent6">
                    <a:lumMod val="75000"/>
                  </a:schemeClr>
                </a:solidFill>
                <a:effectLst/>
                <a:latin typeface="Georgia" panose="02040502050405020303" pitchFamily="18" charset="0"/>
              </a:rPr>
            </a:br>
            <a:br>
              <a:rPr lang="ru-RU" sz="2800" dirty="0">
                <a:solidFill>
                  <a:schemeClr val="accent6">
                    <a:lumMod val="75000"/>
                  </a:schemeClr>
                </a:solidFill>
                <a:effectLst/>
                <a:latin typeface="Georgia" panose="02040502050405020303" pitchFamily="18" charset="0"/>
              </a:rPr>
            </a:br>
            <a:r>
              <a:rPr lang="ru-RU" sz="2800" dirty="0">
                <a:solidFill>
                  <a:schemeClr val="accent6">
                    <a:lumMod val="75000"/>
                  </a:schemeClr>
                </a:solidFill>
                <a:effectLst/>
                <a:latin typeface="Georgia" panose="02040502050405020303" pitchFamily="18" charset="0"/>
              </a:rPr>
              <a:t>«Использование кругов Эйлера для развития логического мышления дошкольников»</a:t>
            </a:r>
            <a:endParaRPr lang="ru-RU" sz="2700" dirty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https://pp.userapi.com/c846120/v846120507/20c197/Jq4TebjVrW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907704" y="5229199"/>
            <a:ext cx="7200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  <a:ea typeface="Gadugi" panose="020B0502040204020203" pitchFamily="34" charset="0"/>
              </a:rPr>
              <a:t>Воспитатель: Татьяна Михайловна Дергунова</a:t>
            </a:r>
          </a:p>
        </p:txBody>
      </p:sp>
    </p:spTree>
    <p:extLst>
      <p:ext uri="{BB962C8B-B14F-4D97-AF65-F5344CB8AC3E}">
        <p14:creationId xmlns:p14="http://schemas.microsoft.com/office/powerpoint/2010/main" val="1828747575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408"/>
            <a:ext cx="9144000" cy="685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766249" cy="2016224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Динамика развития логического мышления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475656" y="2058726"/>
            <a:ext cx="6624736" cy="3981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6662" y="-3408"/>
            <a:ext cx="9290662" cy="7392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4293096"/>
            <a:ext cx="7272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 </a:t>
            </a:r>
            <a:r>
              <a:rPr lang="ru-RU" b="1" i="1" dirty="0">
                <a:solidFill>
                  <a:srgbClr val="FF0000"/>
                </a:solidFill>
                <a:latin typeface="Georgia" panose="02040502050405020303" pitchFamily="18" charset="0"/>
              </a:rPr>
              <a:t>Игра «Разложи по цвету»</a:t>
            </a:r>
          </a:p>
          <a:p>
            <a:r>
              <a:rPr lang="ru-RU" b="1" i="1" dirty="0">
                <a:latin typeface="Georgia" panose="02040502050405020303" pitchFamily="18" charset="0"/>
              </a:rPr>
              <a:t>Цель:</a:t>
            </a:r>
            <a:r>
              <a:rPr lang="ru-RU" i="1" dirty="0">
                <a:latin typeface="Georgia" panose="02040502050405020303" pitchFamily="18" charset="0"/>
              </a:rPr>
              <a:t> формирование операций классификации по одному признаку, развитие логического мышления.</a:t>
            </a:r>
          </a:p>
          <a:p>
            <a:r>
              <a:rPr lang="ru-RU" b="1" i="1" dirty="0">
                <a:latin typeface="Georgia" panose="02040502050405020303" pitchFamily="18" charset="0"/>
              </a:rPr>
              <a:t>Ход игры: </a:t>
            </a:r>
            <a:r>
              <a:rPr lang="ru-RU" i="1" dirty="0">
                <a:latin typeface="Georgia" panose="02040502050405020303" pitchFamily="18" charset="0"/>
              </a:rPr>
              <a:t>Круги раскладываются, не пересекаясь.  В желтый круг дети помещают все фигуры жёлтого цвета, в красный – все фигуры красного цвета.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1999765" y="346459"/>
            <a:ext cx="4610184" cy="34576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8193563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89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68313" y="981075"/>
            <a:ext cx="7777162" cy="5616575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r>
              <a:rPr lang="ru-RU" altLang="ru-RU" sz="2400" dirty="0">
                <a:sym typeface="Symbol" pitchFamily="18" charset="2"/>
              </a:rPr>
              <a:t>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 вас есть картинки, положите пожалуйста в один круг только желтые предметы, а в другой круг транспорт».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        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altLang="ru-RU" sz="2400" dirty="0">
                <a:sym typeface="Symbol" pitchFamily="18" charset="2"/>
              </a:rPr>
              <a:t>       </a:t>
            </a:r>
          </a:p>
          <a:p>
            <a:pPr algn="just">
              <a:lnSpc>
                <a:spcPct val="80000"/>
              </a:lnSpc>
              <a:buFontTx/>
              <a:buNone/>
            </a:pPr>
            <a:endParaRPr lang="ru-RU" altLang="ru-RU" sz="2400" dirty="0">
              <a:sym typeface="Symbol" pitchFamily="18" charset="2"/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ru-RU" altLang="ru-RU" sz="2400" dirty="0">
              <a:sym typeface="Symbol" pitchFamily="18" charset="2"/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ru-RU" altLang="ru-RU" sz="2400" dirty="0">
              <a:sym typeface="Symbol" pitchFamily="18" charset="2"/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ru-RU" altLang="ru-RU" sz="2400" dirty="0">
              <a:sym typeface="Symbol" pitchFamily="18" charset="2"/>
            </a:endParaRP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altLang="ru-RU" sz="2400" dirty="0">
                <a:sym typeface="Symbol" pitchFamily="18" charset="2"/>
              </a:rPr>
              <a:t>                                      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altLang="ru-RU" sz="2400" dirty="0">
                <a:sym typeface="Symbol" pitchFamily="18" charset="2"/>
              </a:rPr>
              <a:t>                                       </a:t>
            </a:r>
          </a:p>
        </p:txBody>
      </p:sp>
      <p:sp>
        <p:nvSpPr>
          <p:cNvPr id="3" name="Овал 2"/>
          <p:cNvSpPr/>
          <p:nvPr/>
        </p:nvSpPr>
        <p:spPr>
          <a:xfrm>
            <a:off x="1612065" y="2605878"/>
            <a:ext cx="3312368" cy="3384376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145675" y="2534947"/>
            <a:ext cx="3312368" cy="3384376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6" descr="https://med-tech69.ru/wp-content/uploads/2018/08/M-15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6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5070" y="2836726"/>
            <a:ext cx="1221755" cy="122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w7.pngwing.com/pngs/563/479/png-transparent-car-bus-auto-show-stroke-child-cartoon-car-yellow-car-cartoon-character-compact-car-sedan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9156" y="4034455"/>
            <a:ext cx="1579375" cy="73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s://cdn1.ozone.ru/multimedia/1019902690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642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934234">
            <a:off x="3338695" y="3971879"/>
            <a:ext cx="1500809" cy="81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ds29.detkin-club.ru/images/events/samoletik_5bed9f72bf537.pn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4034" y="2804197"/>
            <a:ext cx="1944216" cy="1352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invladimir.ru/content/avtobus_2.pn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5974" y="4234626"/>
            <a:ext cx="1292276" cy="99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ds04.infourok.ru/uploads/ex/0d63/0006feba-d31f3821/hello_html_20807502.pn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392" y="4034455"/>
            <a:ext cx="864147" cy="100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7.pngwing.com/pngs/872/271/png-transparent-cube-three-dimensional-space-geometry-shape-polyhedron-angle-rectangle-desktop-wallpaper-thumbnail.pn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792" y="2704334"/>
            <a:ext cx="941847" cy="91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520793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10" y="7936"/>
            <a:ext cx="9144000" cy="7453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вал 2"/>
          <p:cNvSpPr/>
          <p:nvPr/>
        </p:nvSpPr>
        <p:spPr>
          <a:xfrm>
            <a:off x="1407028" y="1916832"/>
            <a:ext cx="3312368" cy="3384376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4789958" y="1864686"/>
            <a:ext cx="3312368" cy="3384376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4" descr="http://invladimir.ru/content/avtobus_2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5974" y="3669503"/>
            <a:ext cx="1292276" cy="99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ds29.detkin-club.ru/images/events/samoletik_5bed9f72bf537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4034" y="2046133"/>
            <a:ext cx="1944216" cy="1352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ds04.infourok.ru/uploads/ex/0d63/0006feba-d31f3821/hello_html_20807502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392" y="4034455"/>
            <a:ext cx="864147" cy="100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https://svgsilh.com/svg/150897-ffc107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4" descr="https://svgsilh.com/svg/150897-ffc107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Picture 6" descr="https://med-tech69.ru/wp-content/uploads/2018/08/M-155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6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4709" y="2447748"/>
            <a:ext cx="1221755" cy="122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s://w7.pngwing.com/pngs/872/271/png-transparent-cube-three-dimensional-space-geometry-shape-polyhedron-angle-rectangle-desktop-wallpaper-thumbnail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975" y="1697980"/>
            <a:ext cx="941847" cy="91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https://cdn1.ozone.ru/multimedia/1019902690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642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934234">
            <a:off x="2382031" y="3835542"/>
            <a:ext cx="1500809" cy="81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s://w7.pngwing.com/pngs/563/479/png-transparent-car-bus-auto-show-stroke-child-cartoon-car-yellow-car-cartoon-character-compact-car-sedan.pn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9490" y="3167753"/>
            <a:ext cx="1579375" cy="73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07974" y="160338"/>
            <a:ext cx="85124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данном положении может возникнуть спор у детей, т.к. желтый автомобиль может оказаться и в том и другом круге., множестве</a:t>
            </a:r>
            <a:br>
              <a:rPr lang="ru-RU" dirty="0"/>
            </a:br>
            <a:r>
              <a:rPr lang="ru-RU" dirty="0"/>
              <a:t>Хорошо, если кто то догадается положить желтую машину по середине</a:t>
            </a:r>
          </a:p>
        </p:txBody>
      </p:sp>
    </p:spTree>
    <p:extLst>
      <p:ext uri="{BB962C8B-B14F-4D97-AF65-F5344CB8AC3E}">
        <p14:creationId xmlns:p14="http://schemas.microsoft.com/office/powerpoint/2010/main" val="223739208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0905" y="4762"/>
            <a:ext cx="9144000" cy="7312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вал 2"/>
          <p:cNvSpPr/>
          <p:nvPr/>
        </p:nvSpPr>
        <p:spPr>
          <a:xfrm>
            <a:off x="4057492" y="1473766"/>
            <a:ext cx="3600400" cy="3550002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1691680" y="1544779"/>
            <a:ext cx="3456384" cy="3562015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http://ds29.detkin-club.ru/images/events/samoletik_5bed9f72bf537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9281" y="1723324"/>
            <a:ext cx="1944216" cy="1352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invladimir.ru/content/avtobus_2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1788" y="3640028"/>
            <a:ext cx="1292276" cy="99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99592" y="4262288"/>
            <a:ext cx="612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81095" y="3674746"/>
            <a:ext cx="612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11756" y="3325786"/>
            <a:ext cx="612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81368" y="3669503"/>
            <a:ext cx="612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16" name="Picture 2" descr="https://ds04.infourok.ru/uploads/ex/0d63/0006feba-d31f3821/hello_html_20807502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191" y="2984322"/>
            <a:ext cx="864147" cy="100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s://w7.pngwing.com/pngs/872/271/png-transparent-cube-three-dimensional-space-geometry-shape-polyhedron-angle-rectangle-desktop-wallpaper-thumbnail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191" y="1544779"/>
            <a:ext cx="941847" cy="91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s://w7.pngwing.com/pngs/563/479/png-transparent-car-bus-auto-show-stroke-child-cartoon-car-yellow-car-cartoon-character-compact-car-sedan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7455" y="2935468"/>
            <a:ext cx="1350047" cy="62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s://med-tech69.ru/wp-content/uploads/2018/08/M-155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6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4709" y="2447748"/>
            <a:ext cx="1221755" cy="122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https://cdn1.ozone.ru/multimedia/1019902690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642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934234">
            <a:off x="2382031" y="3835542"/>
            <a:ext cx="1500809" cy="81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67451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Может быть кто то сделает открытие и догадается пересечь круги и тогда желтая машина окажется в обоих кругах сразу. Именно вот эта зона будет называться пересечение множеств 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5373216"/>
            <a:ext cx="77768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Такие пересекаемые множества могут быть в том случае, если мы возьмем разные типы признаков: форма, цвет, величина, размер</a:t>
            </a:r>
          </a:p>
        </p:txBody>
      </p:sp>
    </p:spTree>
    <p:extLst>
      <p:ext uri="{BB962C8B-B14F-4D97-AF65-F5344CB8AC3E}">
        <p14:creationId xmlns:p14="http://schemas.microsoft.com/office/powerpoint/2010/main" val="1134652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29" y="7936"/>
            <a:ext cx="9144000" cy="723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вал 2"/>
          <p:cNvSpPr/>
          <p:nvPr/>
        </p:nvSpPr>
        <p:spPr>
          <a:xfrm>
            <a:off x="3892300" y="1438172"/>
            <a:ext cx="3600400" cy="3550002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1691680" y="1544779"/>
            <a:ext cx="3456384" cy="3562015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9592" y="4262288"/>
            <a:ext cx="612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81095" y="3674746"/>
            <a:ext cx="612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11756" y="3325786"/>
            <a:ext cx="612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81368" y="3669503"/>
            <a:ext cx="612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2050" name="Picture 2" descr="https://www.publicdomainpictures.net/pictures/80000/velka/red-soccer-ball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680" y="2225226"/>
            <a:ext cx="810985" cy="81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img2.freepng.ru/20190707/bjp/kisspng-clip-art-product-design-apple-5d229eb3cc15c2.8032447815625499398359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3714" y="5267733"/>
            <a:ext cx="788131" cy="99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ru-static.z-dn.net/files/d6b/c6661f48189eabd8482dec55cff8ee28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4830" y="201543"/>
            <a:ext cx="1612723" cy="137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Овал 23"/>
          <p:cNvSpPr/>
          <p:nvPr/>
        </p:nvSpPr>
        <p:spPr>
          <a:xfrm>
            <a:off x="7891323" y="668233"/>
            <a:ext cx="591673" cy="55890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AutoShape 12" descr="https://svgsilh.com/svg/2099146-ffc107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AutoShape 14" descr="https://svgsilh.com/svg/2099146-ffc107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AutoShape 16" descr="https://svgsilh.com/svg/2099146-ffc107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AutoShape 18" descr="https://svgsilh.com/svg/150897-ffc107.sv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" name="Облако 29"/>
          <p:cNvSpPr/>
          <p:nvPr/>
        </p:nvSpPr>
        <p:spPr>
          <a:xfrm>
            <a:off x="329932" y="312738"/>
            <a:ext cx="1018480" cy="91440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37292" y="230117"/>
            <a:ext cx="1565714" cy="10796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H="1">
            <a:off x="125966" y="230117"/>
            <a:ext cx="1565714" cy="99702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155575" y="288077"/>
            <a:ext cx="1565714" cy="9970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2367215" y="175099"/>
            <a:ext cx="44095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Georgia" panose="02040502050405020303" pitchFamily="18" charset="0"/>
              </a:rPr>
              <a:t>Символы с отрицанием</a:t>
            </a:r>
            <a:endParaRPr lang="ru-RU" sz="2400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pic>
        <p:nvPicPr>
          <p:cNvPr id="27" name="Picture 8" descr="https://cdn1.ozone.ru/multimedia/1019902690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642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934234">
            <a:off x="7600455" y="2228725"/>
            <a:ext cx="1500809" cy="81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ttps://w7.pngwing.com/pngs/563/479/png-transparent-car-bus-auto-show-stroke-child-cartoon-car-yellow-car-cartoon-character-compact-car-sedan.pn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8382" y="4957821"/>
            <a:ext cx="1579375" cy="73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https://w7.pngwing.com/pngs/872/271/png-transparent-cube-three-dimensional-space-geometry-shape-polyhedron-angle-rectangle-desktop-wallpaper-thumbnail.pn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2500" y="5422966"/>
            <a:ext cx="837661" cy="81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2" descr="https://cdn1.ozone.ru/multimedia/1021969956.jpg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105" b="100000" l="0" r="965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2811" y="3798469"/>
            <a:ext cx="610031" cy="75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https://med-tech69.ru/wp-content/uploads/2018/08/M-155.jpg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96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957" y="3239815"/>
            <a:ext cx="1221755" cy="122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46329" y="643078"/>
            <a:ext cx="58300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В один круг кладем предметы не желтые, в другой не круглые .Что положить на пересечение?</a:t>
            </a:r>
            <a:br>
              <a:rPr lang="ru-RU" sz="1600" dirty="0"/>
            </a:br>
            <a:r>
              <a:rPr lang="ru-RU" sz="1600" dirty="0"/>
              <a:t>Красные  - не круглые..</a:t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39" name="Picture 2" descr="https://www.publicdomainpictures.net/pictures/80000/velka/red-soccer-ball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963" y="2147263"/>
            <a:ext cx="810985" cy="81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https://img2.freepng.ru/20190707/bjp/kisspng-clip-art-product-design-apple-5d229eb3cc15c2.8032447815625499398359.jpg"/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41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0997" y="5189770"/>
            <a:ext cx="788131" cy="99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0" descr="https://ru-static.z-dn.net/files/d6b/c6661f48189eabd8482dec55cff8ee28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2113" y="123580"/>
            <a:ext cx="1612723" cy="137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Облако 41"/>
          <p:cNvSpPr/>
          <p:nvPr/>
        </p:nvSpPr>
        <p:spPr>
          <a:xfrm>
            <a:off x="337215" y="234775"/>
            <a:ext cx="1018480" cy="91440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Picture 4" descr="https://w7.pngwing.com/pngs/872/271/png-transparent-cube-three-dimensional-space-geometry-shape-polyhedron-angle-rectangle-desktop-wallpaper-thumbnail.png"/>
          <p:cNvPicPr>
            <a:picLocks noChangeAspect="1" noChangeArrowheads="1"/>
          </p:cNvPicPr>
          <p:nvPr/>
        </p:nvPicPr>
        <p:blipFill>
          <a:blip r:embed="rId20" cstate="screen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9783" y="5345003"/>
            <a:ext cx="837661" cy="81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2" descr="https://cdn1.ozone.ru/multimedia/1021969956.jpg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105" b="100000" l="0" r="965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0094" y="3720506"/>
            <a:ext cx="610031" cy="75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6" descr="https://med-tech69.ru/wp-content/uploads/2018/08/M-155.jpg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96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240" y="3161852"/>
            <a:ext cx="1221755" cy="122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221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0.26666 -0.093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33" y="-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7.40741E-7 L -0.07396 -0.3905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8" y="-1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022E-16 L -0.28576 -0.216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88" y="-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52986 -0.1391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93" y="-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11111E-6 L -0.22031 -0.1759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24" y="-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L -0.25 7.40741E-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41511 -0.2305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64" y="-1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022E-16 L -0.17708 -0.3289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54" y="-1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0.26666 -0.0937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33" y="-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7.40741E-7 L -0.07396 -0.3905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8" y="-1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022E-16 L -0.28576 -0.216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88" y="-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52986 -0.1391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93" y="-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41511 -0.2305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64" y="-1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022E-16 L -0.17708 -0.3289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54" y="-1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808" y="-57300"/>
            <a:ext cx="9144000" cy="685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вал 2"/>
          <p:cNvSpPr/>
          <p:nvPr/>
        </p:nvSpPr>
        <p:spPr>
          <a:xfrm>
            <a:off x="3413160" y="364469"/>
            <a:ext cx="5551328" cy="60097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546613" y="1619486"/>
            <a:ext cx="2232248" cy="223224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843406" y="803561"/>
            <a:ext cx="2272762" cy="2306636"/>
          </a:xfrm>
          <a:prstGeom prst="ellipse">
            <a:avLst/>
          </a:prstGeom>
          <a:solidFill>
            <a:srgbClr val="E2F0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4" name="Picture 4" descr="https://dlm3.meta.ua/pic/0/123/71/5IhQuxcuJx.png?id=807927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7898" y="1652296"/>
            <a:ext cx="862877" cy="992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pngicon.ru/file/uploads/ezhik2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33" y="2748803"/>
            <a:ext cx="1151835" cy="714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s://i.pinimg.com/originals/91/0d/9a/910d9acd851ad89e4480f97d7907962e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8025" y="929769"/>
            <a:ext cx="1224137" cy="11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http://rylik.ru/uploads/posts/2017-02/1486543573_cute-kitty-7-09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3089" y="1913237"/>
            <a:ext cx="1592877" cy="99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7438635" y="1884742"/>
            <a:ext cx="612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82825" y="2336348"/>
            <a:ext cx="612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Овал 7"/>
          <p:cNvSpPr/>
          <p:nvPr/>
        </p:nvSpPr>
        <p:spPr>
          <a:xfrm>
            <a:off x="4926527" y="3571410"/>
            <a:ext cx="2512108" cy="241145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42" name="Picture 22" descr="https://clipart-best.com/img/zebra/zebra-clip-art-18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9519" y="4013229"/>
            <a:ext cx="1350575" cy="96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4" name="Picture 24" descr="https://clipart-best.com/img/lion/lion-clip-art-30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07322">
            <a:off x="5370439" y="4746442"/>
            <a:ext cx="1466443" cy="106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6421" y="243467"/>
            <a:ext cx="314863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Georgia" panose="02040502050405020303" pitchFamily="18" charset="0"/>
              </a:rPr>
              <a:t>Один круг вложен в другой </a:t>
            </a:r>
          </a:p>
          <a:p>
            <a:r>
              <a:rPr lang="ru-RU" dirty="0">
                <a:latin typeface="Georgia" panose="02040502050405020303" pitchFamily="18" charset="0"/>
              </a:rPr>
              <a:t>основной принцип: в </a:t>
            </a:r>
            <a:r>
              <a:rPr lang="ru-RU" u="sng" dirty="0">
                <a:latin typeface="Georgia" panose="02040502050405020303" pitchFamily="18" charset="0"/>
              </a:rPr>
              <a:t>большом круге </a:t>
            </a:r>
            <a:r>
              <a:rPr lang="ru-RU" dirty="0">
                <a:latin typeface="Georgia" panose="02040502050405020303" pitchFamily="18" charset="0"/>
              </a:rPr>
              <a:t>располагаются элементы, у которых одинаковые признаки, </a:t>
            </a:r>
          </a:p>
          <a:p>
            <a:r>
              <a:rPr lang="ru-RU" dirty="0">
                <a:latin typeface="Georgia" panose="02040502050405020303" pitchFamily="18" charset="0"/>
              </a:rPr>
              <a:t>принадлежность, свойства, а </a:t>
            </a:r>
            <a:r>
              <a:rPr lang="ru-RU" u="sng" dirty="0">
                <a:latin typeface="Georgia" panose="02040502050405020303" pitchFamily="18" charset="0"/>
              </a:rPr>
              <a:t>в маленьком </a:t>
            </a:r>
            <a:r>
              <a:rPr lang="ru-RU" dirty="0">
                <a:latin typeface="Georgia" panose="02040502050405020303" pitchFamily="18" charset="0"/>
              </a:rPr>
              <a:t>располагаются элементы с такими же признаками, свойствами,</a:t>
            </a:r>
          </a:p>
          <a:p>
            <a:r>
              <a:rPr lang="ru-RU" dirty="0">
                <a:latin typeface="Georgia" panose="02040502050405020303" pitchFamily="18" charset="0"/>
              </a:rPr>
              <a:t> принадлежностью, но они должны объединяться каким то отличительными особенностями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5046043" y="3926123"/>
            <a:ext cx="612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1026" name="Picture 2" descr="https://avatars.mds.yandex.net/get-zen_doc/1901671/pub_5e4bfbb66754405ed3b89349_5e4bfd6b67bb927569fb2dc0/scale_1200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0344" y="2790687"/>
            <a:ext cx="1646901" cy="164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0737" y="4979466"/>
            <a:ext cx="412122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ru-RU" dirty="0"/>
            </a:br>
            <a:r>
              <a:rPr lang="ru-RU" dirty="0"/>
              <a:t>В нашем случае: одинаковый признак– животные, разные принадлежности, животные леса, домашние и жарких стран</a:t>
            </a:r>
            <a:r>
              <a:rPr lang="ru-RU" b="1" dirty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0735889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34" y="0"/>
            <a:ext cx="9144000" cy="73174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23928" y="3630219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23728" y="2272226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04248" y="5589240"/>
            <a:ext cx="612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20272" y="2488540"/>
            <a:ext cx="531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62474" y="251931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87950" y="360948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78682" y="310214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71600" y="2780928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7" name="Овал 16"/>
          <p:cNvSpPr/>
          <p:nvPr/>
        </p:nvSpPr>
        <p:spPr>
          <a:xfrm>
            <a:off x="1749045" y="1103258"/>
            <a:ext cx="3312368" cy="3384376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4572000" y="1267166"/>
            <a:ext cx="3312368" cy="3384376"/>
          </a:xfrm>
          <a:prstGeom prst="ellipse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3175567" y="3080929"/>
            <a:ext cx="3312368" cy="338437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6632"/>
            <a:ext cx="8892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Предлагаю познакомиться с игрой с  пересекающимися кругами Эйлера.</a:t>
            </a:r>
          </a:p>
          <a:p>
            <a:pPr algn="ctr"/>
            <a:r>
              <a:rPr lang="ru-RU" sz="1600" b="1">
                <a:solidFill>
                  <a:schemeClr val="accent1">
                    <a:lumMod val="75000"/>
                  </a:schemeClr>
                </a:solidFill>
              </a:rPr>
              <a:t>Предлагаю взять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три круга. В каждый круг положить разные типы признаков : квадратный, маленький, красный</a:t>
            </a:r>
            <a:r>
              <a:rPr lang="ru-RU" sz="1600" dirty="0"/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0223" y="4651542"/>
            <a:ext cx="184350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Задача: нужно разложить все 48 фигур с помощью наших заданий</a:t>
            </a:r>
          </a:p>
        </p:txBody>
      </p:sp>
    </p:spTree>
    <p:extLst>
      <p:ext uri="{BB962C8B-B14F-4D97-AF65-F5344CB8AC3E}">
        <p14:creationId xmlns:p14="http://schemas.microsoft.com/office/powerpoint/2010/main" val="3066232778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3621E2-CA3C-48AB-8879-851796C57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3" y="980728"/>
            <a:ext cx="7406208" cy="4534440"/>
          </a:xfrm>
        </p:spPr>
        <p:txBody>
          <a:bodyPr/>
          <a:lstStyle/>
          <a:p>
            <a:pPr algn="ctr"/>
            <a:r>
              <a:rPr lang="ru-RU" sz="6600" dirty="0">
                <a:solidFill>
                  <a:srgbClr val="002060"/>
                </a:solidFill>
              </a:rPr>
              <a:t>Спасибо за</a:t>
            </a:r>
            <a:br>
              <a:rPr lang="ru-RU" sz="6600" dirty="0">
                <a:solidFill>
                  <a:srgbClr val="002060"/>
                </a:solidFill>
              </a:rPr>
            </a:br>
            <a:br>
              <a:rPr lang="ru-RU" sz="6600" dirty="0">
                <a:solidFill>
                  <a:srgbClr val="002060"/>
                </a:solidFill>
              </a:rPr>
            </a:br>
            <a:r>
              <a:rPr lang="ru-RU" sz="6600" dirty="0">
                <a:solidFill>
                  <a:srgbClr val="002060"/>
                </a:solidFill>
              </a:rPr>
              <a:t>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74576708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NS\Desktop\abstraktnye-fony-dlya-prezentacii-volny-0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7669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404664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AutoShape 2" descr="https://pp.userapi.com/c846120/v846120507/20c197/Jq4TebjVrW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851920" y="2564904"/>
            <a:ext cx="51125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Georgia" panose="02040502050405020303" pitchFamily="18" charset="0"/>
              </a:rPr>
              <a:t>Он оставил важнейшие труды по самым различным отраслям математики, механики, физики, астрономии и по ряду прикладных наук.</a:t>
            </a:r>
          </a:p>
          <a:p>
            <a:pPr algn="ctr"/>
            <a:r>
              <a:rPr lang="ru-RU" sz="2400" dirty="0">
                <a:latin typeface="Georgia" panose="02040502050405020303" pitchFamily="18" charset="0"/>
              </a:rPr>
              <a:t> Написал более 850 научных работ. В одной из них и появились </a:t>
            </a:r>
            <a:r>
              <a:rPr lang="ru-RU" sz="2400" b="1" i="1" dirty="0">
                <a:latin typeface="Georgia" panose="02040502050405020303" pitchFamily="18" charset="0"/>
              </a:rPr>
              <a:t>круги Эйлера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4200262" y="208620"/>
            <a:ext cx="4764225" cy="172819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Font typeface="Georgia" pitchFamily="18" charset="0"/>
              <a:buNone/>
            </a:pPr>
            <a:r>
              <a:rPr lang="ru-RU" sz="2400" b="1" i="1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Леонард Эйлер — швейцарский, немецкий и  российский математик</a:t>
            </a:r>
            <a:br>
              <a:rPr lang="ru-RU" sz="2400" b="1" i="1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ru-RU" sz="2400" b="1" i="1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и механик 18 века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05079" y="160339"/>
            <a:ext cx="2598770" cy="6637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2000" i="1" dirty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  <a:cs typeface="Times New Roman" pitchFamily="18" charset="0"/>
              </a:rPr>
              <a:t>Автор технологии</a:t>
            </a:r>
            <a:br>
              <a:rPr lang="ru-RU" sz="2000" i="1" dirty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</a:br>
            <a:endParaRPr lang="ru-RU" sz="2000" i="1" dirty="0">
              <a:solidFill>
                <a:schemeClr val="accent3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311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NS\Desktop\abstraktnye-fony-dlya-prezentacii-volny-0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2203" y="7937"/>
            <a:ext cx="9316199" cy="788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404664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AutoShape 2" descr="https://pp.userapi.com/c846120/v846120507/20c197/Jq4TebjVrW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4" descr="https://sun9-19.userapi.com/c851520/v851520419/1f0340/JFioDLUNpLw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630">
                        <a14:backgroundMark x1="12346" y1="82870" x2="12346" y2="82870"/>
                        <a14:backgroundMark x1="2105" y1="63565" x2="2105" y2="63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113629">
            <a:off x="3406410" y="1535373"/>
            <a:ext cx="2506111" cy="325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5073065" y="4183241"/>
            <a:ext cx="2520280" cy="231577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Bahnschrift Condensed" panose="020B0502040204020203" pitchFamily="34" charset="0"/>
              </a:rPr>
              <a:t>Художественно-эстетическое</a:t>
            </a:r>
            <a:r>
              <a:rPr lang="ru-RU" sz="2400" b="1" dirty="0">
                <a:latin typeface="Bahnschrift Condensed" panose="020B0502040204020203" pitchFamily="34" charset="0"/>
              </a:rPr>
              <a:t>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Bahnschrift Condensed" panose="020B0502040204020203" pitchFamily="34" charset="0"/>
              </a:rPr>
              <a:t>развитие</a:t>
            </a:r>
          </a:p>
        </p:txBody>
      </p:sp>
      <p:sp>
        <p:nvSpPr>
          <p:cNvPr id="9" name="Овал 8"/>
          <p:cNvSpPr/>
          <p:nvPr/>
        </p:nvSpPr>
        <p:spPr>
          <a:xfrm>
            <a:off x="548014" y="382109"/>
            <a:ext cx="2464200" cy="2160240"/>
          </a:xfrm>
          <a:prstGeom prst="ellipse">
            <a:avLst/>
          </a:prstGeom>
          <a:solidFill>
            <a:schemeClr val="accent4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Bahnschrift Condensed" panose="020B0502040204020203" pitchFamily="34" charset="0"/>
              </a:rPr>
              <a:t>Социально – коммуникативное развитие</a:t>
            </a:r>
          </a:p>
        </p:txBody>
      </p:sp>
      <p:sp>
        <p:nvSpPr>
          <p:cNvPr id="10" name="Овал 9"/>
          <p:cNvSpPr/>
          <p:nvPr/>
        </p:nvSpPr>
        <p:spPr>
          <a:xfrm>
            <a:off x="23319" y="2618429"/>
            <a:ext cx="2599456" cy="223224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Bahnschrift Condensed" panose="020B0502040204020203" pitchFamily="34" charset="0"/>
              </a:rPr>
              <a:t>Познавательное развитие</a:t>
            </a:r>
          </a:p>
        </p:txBody>
      </p:sp>
      <p:sp>
        <p:nvSpPr>
          <p:cNvPr id="11" name="Овал 10"/>
          <p:cNvSpPr/>
          <p:nvPr/>
        </p:nvSpPr>
        <p:spPr>
          <a:xfrm>
            <a:off x="1925763" y="4309447"/>
            <a:ext cx="2510165" cy="2222559"/>
          </a:xfrm>
          <a:prstGeom prst="ellipse">
            <a:avLst/>
          </a:prstGeom>
          <a:solidFill>
            <a:srgbClr val="E2F0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Bahnschrift Condensed" panose="020B0502040204020203" pitchFamily="34" charset="0"/>
              </a:rPr>
              <a:t>Речевое развитие</a:t>
            </a:r>
          </a:p>
        </p:txBody>
      </p:sp>
      <p:sp>
        <p:nvSpPr>
          <p:cNvPr id="13" name="Овал 12"/>
          <p:cNvSpPr/>
          <p:nvPr/>
        </p:nvSpPr>
        <p:spPr>
          <a:xfrm>
            <a:off x="6516476" y="2325075"/>
            <a:ext cx="2567627" cy="222594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Bahnschrift Condensed" panose="020B0502040204020203" pitchFamily="34" charset="0"/>
              </a:rPr>
              <a:t>Физическое развитие</a:t>
            </a:r>
          </a:p>
        </p:txBody>
      </p:sp>
      <p:sp>
        <p:nvSpPr>
          <p:cNvPr id="14" name="Овал 13"/>
          <p:cNvSpPr/>
          <p:nvPr/>
        </p:nvSpPr>
        <p:spPr>
          <a:xfrm>
            <a:off x="3256810" y="126735"/>
            <a:ext cx="2520280" cy="1844824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Bahnschrift Condensed" panose="020B0502040204020203" pitchFamily="34" charset="0"/>
              </a:rPr>
              <a:t>Самостоятельной деятельности детей</a:t>
            </a:r>
          </a:p>
        </p:txBody>
      </p:sp>
      <p:sp>
        <p:nvSpPr>
          <p:cNvPr id="15" name="Овал 14"/>
          <p:cNvSpPr/>
          <p:nvPr/>
        </p:nvSpPr>
        <p:spPr>
          <a:xfrm>
            <a:off x="6201630" y="128911"/>
            <a:ext cx="2322348" cy="2156304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Bahnschrift Condensed" panose="020B0502040204020203" pitchFamily="34" charset="0"/>
              </a:rPr>
              <a:t>Индивидуальной работе</a:t>
            </a:r>
          </a:p>
        </p:txBody>
      </p:sp>
    </p:spTree>
    <p:extLst>
      <p:ext uri="{BB962C8B-B14F-4D97-AF65-F5344CB8AC3E}">
        <p14:creationId xmlns:p14="http://schemas.microsoft.com/office/powerpoint/2010/main" val="25497819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21704"/>
            <a:ext cx="9144000" cy="8591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41630" y="3244334"/>
            <a:ext cx="8184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11560" y="160339"/>
            <a:ext cx="8352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i="1" u="sng" dirty="0">
                <a:solidFill>
                  <a:srgbClr val="002060"/>
                </a:solidFill>
                <a:latin typeface="Georgia" panose="02040502050405020303" pitchFamily="18" charset="0"/>
              </a:rPr>
              <a:t>Используя круги Эйлера </a:t>
            </a:r>
            <a:r>
              <a:rPr lang="ru-RU" sz="2400" b="1" i="1" dirty="0">
                <a:solidFill>
                  <a:srgbClr val="002060"/>
                </a:solidFill>
                <a:latin typeface="Georgia" panose="02040502050405020303" pitchFamily="18" charset="0"/>
              </a:rPr>
              <a:t>ребенок учится:</a:t>
            </a:r>
          </a:p>
          <a:p>
            <a:pPr algn="ctr">
              <a:defRPr/>
            </a:pPr>
            <a:endParaRPr lang="ru-RU" sz="2400" b="1" i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>
              <a:defRPr/>
            </a:pPr>
            <a:endParaRPr lang="ru-RU" sz="2400" b="1" i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342900" indent="-342900">
              <a:buFontTx/>
              <a:buChar char="-"/>
              <a:defRPr/>
            </a:pPr>
            <a:r>
              <a:rPr lang="ru-RU" sz="2400" b="1" i="1" dirty="0">
                <a:solidFill>
                  <a:srgbClr val="7030A0"/>
                </a:solidFill>
                <a:latin typeface="Georgia" panose="02040502050405020303" pitchFamily="18" charset="0"/>
              </a:rPr>
              <a:t>сопоставлять, обобщать, группировать материал</a:t>
            </a:r>
          </a:p>
          <a:p>
            <a:pPr marL="342900" indent="-342900">
              <a:buFontTx/>
              <a:buChar char="-"/>
              <a:defRPr/>
            </a:pPr>
            <a:endParaRPr lang="ru-RU" sz="2400" b="1" i="1" dirty="0">
              <a:solidFill>
                <a:srgbClr val="7030A0"/>
              </a:solidFill>
              <a:latin typeface="Georgia" panose="02040502050405020303" pitchFamily="18" charset="0"/>
            </a:endParaRPr>
          </a:p>
          <a:p>
            <a:pPr marL="342900" indent="-342900">
              <a:buFontTx/>
              <a:buChar char="-"/>
              <a:defRPr/>
            </a:pPr>
            <a:r>
              <a:rPr lang="ru-RU" sz="2400" b="1" i="1" dirty="0">
                <a:solidFill>
                  <a:srgbClr val="7030A0"/>
                </a:solidFill>
                <a:latin typeface="Georgia" panose="02040502050405020303" pitchFamily="18" charset="0"/>
              </a:rPr>
              <a:t>развивается речь, память и мышление</a:t>
            </a:r>
          </a:p>
          <a:p>
            <a:pPr marL="342900" indent="-342900">
              <a:buFontTx/>
              <a:buChar char="-"/>
              <a:defRPr/>
            </a:pPr>
            <a:endParaRPr lang="ru-RU" sz="2400" b="1" i="1" dirty="0">
              <a:solidFill>
                <a:srgbClr val="7030A0"/>
              </a:solidFill>
              <a:latin typeface="Georgia" panose="02040502050405020303" pitchFamily="18" charset="0"/>
            </a:endParaRPr>
          </a:p>
          <a:p>
            <a:pPr marL="342900" indent="-342900">
              <a:buFontTx/>
              <a:buChar char="-"/>
              <a:defRPr/>
            </a:pPr>
            <a:r>
              <a:rPr lang="ru-RU" sz="2400" b="1" i="1" dirty="0">
                <a:solidFill>
                  <a:srgbClr val="7030A0"/>
                </a:solidFill>
                <a:latin typeface="Georgia" panose="02040502050405020303" pitchFamily="18" charset="0"/>
              </a:rPr>
              <a:t>построение и использование наглядных моделей способствует развитию умственных способностей дошкольников </a:t>
            </a:r>
          </a:p>
          <a:p>
            <a:pPr marL="342900" indent="-342900">
              <a:buFontTx/>
              <a:buChar char="-"/>
              <a:defRPr/>
            </a:pPr>
            <a:endParaRPr lang="ru-RU" altLang="ru-RU" sz="2400" b="1" i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7545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404664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AutoShape 2" descr="https://pp.userapi.com/c846120/v846120507/20c197/Jq4TebjVrW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83568" y="307803"/>
            <a:ext cx="81369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Круги Эйлера </a:t>
            </a: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–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это геометрическая схема, с помощью которой можно наглядно отобразить отношения между понятиями или множествами объектов. </a:t>
            </a:r>
          </a:p>
          <a:p>
            <a:pPr algn="ctr"/>
            <a:br>
              <a:rPr lang="ru-RU" sz="2000" b="1" i="1" dirty="0">
                <a:latin typeface="Georgia" panose="02040502050405020303" pitchFamily="18" charset="0"/>
              </a:rPr>
            </a:br>
            <a:endParaRPr lang="ru-RU" sz="2800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59609" y="5432693"/>
            <a:ext cx="4313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sz="1600" dirty="0"/>
              <a:t> </a:t>
            </a:r>
            <a:r>
              <a:rPr lang="ru-RU" sz="2000" b="1" dirty="0">
                <a:latin typeface="Georgia" panose="02040502050405020303" pitchFamily="18" charset="0"/>
              </a:rPr>
              <a:t>Один круг вложен в другой</a:t>
            </a:r>
            <a:endParaRPr lang="ru-RU" sz="2000" b="1" i="1" dirty="0">
              <a:latin typeface="Georgia" panose="020405020504050203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55976" y="4060036"/>
            <a:ext cx="3802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sz="2000" b="1" dirty="0">
                <a:latin typeface="Georgia" panose="02040502050405020303" pitchFamily="18" charset="0"/>
              </a:rPr>
              <a:t>Пересечение множеств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11960" y="2251324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sz="2000" b="1" dirty="0">
                <a:latin typeface="Georgia" panose="02040502050405020303" pitchFamily="18" charset="0"/>
              </a:rPr>
              <a:t>Множества не пересекаются</a:t>
            </a:r>
            <a:endParaRPr lang="ru-RU" b="1" i="1" dirty="0">
              <a:latin typeface="Georgia" panose="02040502050405020303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640286" y="1441763"/>
            <a:ext cx="1591345" cy="1598276"/>
          </a:xfrm>
          <a:prstGeom prst="ellipse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Arial Black" panose="020B0A04020102020204" pitchFamily="34" charset="0"/>
              </a:rPr>
              <a:t>А</a:t>
            </a:r>
          </a:p>
        </p:txBody>
      </p:sp>
      <p:sp>
        <p:nvSpPr>
          <p:cNvPr id="13" name="Овал 12"/>
          <p:cNvSpPr/>
          <p:nvPr/>
        </p:nvSpPr>
        <p:spPr>
          <a:xfrm>
            <a:off x="2333490" y="1650094"/>
            <a:ext cx="1202276" cy="1202460"/>
          </a:xfrm>
          <a:prstGeom prst="ellipse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Arial Black" panose="020B0A04020102020204" pitchFamily="34" charset="0"/>
              </a:rPr>
              <a:t>В</a:t>
            </a:r>
          </a:p>
        </p:txBody>
      </p:sp>
      <p:sp>
        <p:nvSpPr>
          <p:cNvPr id="14" name="Овал 13"/>
          <p:cNvSpPr/>
          <p:nvPr/>
        </p:nvSpPr>
        <p:spPr>
          <a:xfrm>
            <a:off x="1016210" y="3301935"/>
            <a:ext cx="1424238" cy="1392784"/>
          </a:xfrm>
          <a:prstGeom prst="ellipse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Arial Black" panose="020B0A04020102020204" pitchFamily="34" charset="0"/>
              </a:rPr>
              <a:t>А</a:t>
            </a:r>
          </a:p>
        </p:txBody>
      </p:sp>
      <p:sp>
        <p:nvSpPr>
          <p:cNvPr id="15" name="Овал 14"/>
          <p:cNvSpPr/>
          <p:nvPr/>
        </p:nvSpPr>
        <p:spPr>
          <a:xfrm>
            <a:off x="2004008" y="3260979"/>
            <a:ext cx="1487872" cy="1464165"/>
          </a:xfrm>
          <a:prstGeom prst="ellipse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Arial Black" panose="020B0A04020102020204" pitchFamily="34" charset="0"/>
              </a:rPr>
              <a:t>В</a:t>
            </a:r>
          </a:p>
        </p:txBody>
      </p:sp>
      <p:sp>
        <p:nvSpPr>
          <p:cNvPr id="16" name="Овал 15"/>
          <p:cNvSpPr/>
          <p:nvPr/>
        </p:nvSpPr>
        <p:spPr>
          <a:xfrm>
            <a:off x="1016210" y="4694719"/>
            <a:ext cx="2115630" cy="1913045"/>
          </a:xfrm>
          <a:prstGeom prst="ellipse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Arial Black" panose="020B0A04020102020204" pitchFamily="34" charset="0"/>
              </a:rPr>
              <a:t>     А</a:t>
            </a:r>
          </a:p>
        </p:txBody>
      </p:sp>
      <p:sp>
        <p:nvSpPr>
          <p:cNvPr id="17" name="Овал 16"/>
          <p:cNvSpPr/>
          <p:nvPr/>
        </p:nvSpPr>
        <p:spPr>
          <a:xfrm>
            <a:off x="1026875" y="5157198"/>
            <a:ext cx="923956" cy="98808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Arial Black" panose="020B0A04020102020204" pitchFamily="34" charset="0"/>
              </a:rPr>
              <a:t>В</a:t>
            </a:r>
          </a:p>
        </p:txBody>
      </p:sp>
    </p:spTree>
    <p:extLst>
      <p:ext uri="{BB962C8B-B14F-4D97-AF65-F5344CB8AC3E}">
        <p14:creationId xmlns:p14="http://schemas.microsoft.com/office/powerpoint/2010/main" val="203775190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7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417442"/>
            <a:ext cx="83529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Дидактический материал для игр с обручами</a:t>
            </a:r>
          </a:p>
          <a:p>
            <a:pPr algn="ctr"/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 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lvl="1"/>
            <a:r>
              <a:rPr lang="ru-RU" sz="2400" i="1" dirty="0">
                <a:latin typeface="Georgia" panose="02040502050405020303" pitchFamily="18" charset="0"/>
              </a:rPr>
              <a:t>- Обручи.</a:t>
            </a:r>
          </a:p>
          <a:p>
            <a:pPr lvl="1"/>
            <a:r>
              <a:rPr lang="ru-RU" sz="2400" i="1" dirty="0">
                <a:latin typeface="Georgia" panose="02040502050405020303" pitchFamily="18" charset="0"/>
              </a:rPr>
              <a:t>- Плоскостные круги </a:t>
            </a:r>
          </a:p>
          <a:p>
            <a:pPr lvl="1"/>
            <a:r>
              <a:rPr lang="ru-RU" sz="2400" i="1" dirty="0">
                <a:latin typeface="Georgia" panose="02040502050405020303" pitchFamily="18" charset="0"/>
              </a:rPr>
              <a:t>- Карточки с изображением предметов</a:t>
            </a:r>
          </a:p>
          <a:p>
            <a:pPr lvl="1"/>
            <a:r>
              <a:rPr lang="ru-RU" sz="2400" i="1" dirty="0">
                <a:latin typeface="Georgia" panose="02040502050405020303" pitchFamily="18" charset="0"/>
              </a:rPr>
              <a:t>- Кодовые карточки</a:t>
            </a:r>
          </a:p>
          <a:p>
            <a:pPr lvl="1"/>
            <a:r>
              <a:rPr lang="ru-RU" sz="2400" i="1" dirty="0">
                <a:latin typeface="Georgia" panose="02040502050405020303" pitchFamily="18" charset="0"/>
              </a:rPr>
              <a:t>- Карточки со знаком отрицания</a:t>
            </a:r>
          </a:p>
          <a:p>
            <a:pPr lvl="1"/>
            <a:r>
              <a:rPr lang="ru-RU" sz="2400" i="1" dirty="0">
                <a:latin typeface="Georgia" panose="02040502050405020303" pitchFamily="18" charset="0"/>
              </a:rPr>
              <a:t>- Различные мелкие предметы</a:t>
            </a:r>
          </a:p>
          <a:p>
            <a:pPr lvl="1"/>
            <a:r>
              <a:rPr lang="ru-RU" sz="2400" i="1" dirty="0">
                <a:latin typeface="Georgia" panose="02040502050405020303" pitchFamily="18" charset="0"/>
              </a:rPr>
              <a:t>- Блоки </a:t>
            </a:r>
            <a:r>
              <a:rPr lang="ru-RU" sz="2400" i="1" dirty="0" err="1">
                <a:latin typeface="Georgia" panose="02040502050405020303" pitchFamily="18" charset="0"/>
              </a:rPr>
              <a:t>Дьенеша</a:t>
            </a:r>
            <a:endParaRPr lang="ru-RU" sz="2400" i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35434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5" name="Picture 7" descr="C:\Users\artwa\Desktop\Новая папка\hello_html_6fb4e0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9082" y="0"/>
            <a:ext cx="9173082" cy="685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619672" y="276210"/>
            <a:ext cx="6192688" cy="6732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Карточки – символы, признаки предмета</a:t>
            </a:r>
          </a:p>
        </p:txBody>
      </p:sp>
    </p:spTree>
    <p:extLst>
      <p:ext uri="{BB962C8B-B14F-4D97-AF65-F5344CB8AC3E}">
        <p14:creationId xmlns:p14="http://schemas.microsoft.com/office/powerpoint/2010/main" val="38069295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4" name="Picture 2" descr="C:\Users\artwa\Desktop\Новая папка\hello_html_m1cba742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472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23728" y="1124744"/>
            <a:ext cx="5524467" cy="4293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Georgia" panose="02040502050405020303" pitchFamily="18" charset="0"/>
              </a:rPr>
              <a:t>р</a:t>
            </a:r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Карточки с кодом отрицания</a:t>
            </a:r>
            <a:endParaRPr lang="ru-RU" sz="24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086958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98" y="116632"/>
            <a:ext cx="9144000" cy="7344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Овал 16"/>
          <p:cNvSpPr/>
          <p:nvPr/>
        </p:nvSpPr>
        <p:spPr>
          <a:xfrm>
            <a:off x="1501995" y="214098"/>
            <a:ext cx="2731900" cy="2899551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6" name="Picture 4" descr="https://w7.pngwing.com/pngs/563/479/png-transparent-car-bus-auto-show-stroke-child-cartoon-car-yellow-car-cartoon-character-compact-car-sedan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60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054" y="3164381"/>
            <a:ext cx="1374741" cy="63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med-tech69.ru/wp-content/uploads/2018/08/M-155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078" l="0" r="958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159" y="1947407"/>
            <a:ext cx="903824" cy="90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s://cdn1.ozone.ru/multimedia/1019902690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38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934234">
            <a:off x="632016" y="2872236"/>
            <a:ext cx="1293932" cy="70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://clipart-library.com/newhp/127-1276291_red-balloon-clipart-red-and-blue-balloon-clipart.pn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455" y="1310666"/>
            <a:ext cx="721356" cy="59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ttps://cdn1.ozone.ru/multimedia/1021969956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105" b="100000" l="0" r="965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872" y="332180"/>
            <a:ext cx="610031" cy="75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76056" y="581114"/>
            <a:ext cx="3465028" cy="22701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65608" y="3645024"/>
            <a:ext cx="585796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  <a:latin typeface="Georgia" panose="02040502050405020303" pitchFamily="18" charset="0"/>
              </a:rPr>
              <a:t>Игра «Разложи, не спеши»</a:t>
            </a:r>
          </a:p>
          <a:p>
            <a:r>
              <a:rPr lang="ru-RU" b="1" i="1" dirty="0">
                <a:latin typeface="Georgia" panose="02040502050405020303" pitchFamily="18" charset="0"/>
              </a:rPr>
              <a:t>Цель:</a:t>
            </a:r>
            <a:r>
              <a:rPr lang="ru-RU" i="1" dirty="0">
                <a:latin typeface="Georgia" panose="02040502050405020303" pitchFamily="18" charset="0"/>
              </a:rPr>
              <a:t>  закрепление понятий «внутри круга», «вне круга»</a:t>
            </a:r>
          </a:p>
          <a:p>
            <a:r>
              <a:rPr lang="ru-RU" b="1" i="1" dirty="0">
                <a:latin typeface="Georgia" panose="02040502050405020303" pitchFamily="18" charset="0"/>
              </a:rPr>
              <a:t>Ход игры: </a:t>
            </a:r>
            <a:r>
              <a:rPr lang="ru-RU" i="1" dirty="0">
                <a:latin typeface="Georgia" panose="02040502050405020303" pitchFamily="18" charset="0"/>
              </a:rPr>
              <a:t>Раскладывается круг красного цвета. </a:t>
            </a:r>
          </a:p>
          <a:p>
            <a:r>
              <a:rPr lang="ru-RU" i="1" dirty="0">
                <a:latin typeface="Georgia" panose="02040502050405020303" pitchFamily="18" charset="0"/>
              </a:rPr>
              <a:t>Дети располагают все большие  фигуры внутри круга, а все маленькие  фигуры «вне» красного круга.</a:t>
            </a:r>
          </a:p>
          <a:p>
            <a:r>
              <a:rPr lang="ru-RU" i="1" dirty="0">
                <a:latin typeface="Georgia" panose="02040502050405020303" pitchFamily="18" charset="0"/>
              </a:rPr>
              <a:t>В синем кругу все жёлтые  предметы, красные вне круга</a:t>
            </a:r>
          </a:p>
        </p:txBody>
      </p:sp>
    </p:spTree>
    <p:extLst>
      <p:ext uri="{BB962C8B-B14F-4D97-AF65-F5344CB8AC3E}">
        <p14:creationId xmlns:p14="http://schemas.microsoft.com/office/powerpoint/2010/main" val="7036042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25 C 0 -0.181 0.069 -0.25 0.125 -0.25 L 0.25 -0.25 E" pathEditMode="relative" ptsTypes="">
                                      <p:cBhvr>
                                        <p:cTn id="6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59259E-6 L 3.05556E-6 -0.0794 C 3.05556E-6 -0.11505 0.071 -0.1588 0.12882 -0.1588 L 0.25781 -0.1588 " pathEditMode="relative" rAng="0" ptsTypes="AAAA">
                                      <p:cBhvr>
                                        <p:cTn id="9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82" y="-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037E-7 L -0.01979 -0.2300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0" y="-1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2043</TotalTime>
  <Words>602</Words>
  <Application>Microsoft Office PowerPoint</Application>
  <PresentationFormat>Экран (4:3)</PresentationFormat>
  <Paragraphs>102</Paragraphs>
  <Slides>17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 Black</vt:lpstr>
      <vt:lpstr>Bahnschrift Condensed</vt:lpstr>
      <vt:lpstr>Calibri</vt:lpstr>
      <vt:lpstr>Georgia</vt:lpstr>
      <vt:lpstr>Times New Roman</vt:lpstr>
      <vt:lpstr>Trebuchet MS</vt:lpstr>
      <vt:lpstr>Воздушный поток</vt:lpstr>
      <vt:lpstr> Муниципальное бюджетное дошкольное образовательное учреждение «Детский сад №89» общеразвивающего вида  «Использование кругов Эйлера для развития логического мышления дошкольников»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Динамика развития логического мышления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 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Творческая презентация  «Развитие логического мышления у дошкольников»</dc:title>
  <dc:creator>Юлия Афанасьева</dc:creator>
  <cp:lastModifiedBy>79132616431</cp:lastModifiedBy>
  <cp:revision>175</cp:revision>
  <dcterms:created xsi:type="dcterms:W3CDTF">2018-03-04T00:12:44Z</dcterms:created>
  <dcterms:modified xsi:type="dcterms:W3CDTF">2023-04-04T03:16:32Z</dcterms:modified>
</cp:coreProperties>
</file>