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8" r:id="rId5"/>
    <p:sldId id="275" r:id="rId6"/>
    <p:sldId id="286" r:id="rId7"/>
    <p:sldId id="300" r:id="rId8"/>
    <p:sldId id="269" r:id="rId9"/>
    <p:sldId id="270" r:id="rId10"/>
    <p:sldId id="287" r:id="rId11"/>
    <p:sldId id="271" r:id="rId12"/>
    <p:sldId id="272" r:id="rId13"/>
    <p:sldId id="289" r:id="rId14"/>
    <p:sldId id="296" r:id="rId15"/>
    <p:sldId id="297" r:id="rId16"/>
    <p:sldId id="301" r:id="rId17"/>
    <p:sldId id="274" r:id="rId18"/>
    <p:sldId id="290" r:id="rId19"/>
    <p:sldId id="276" r:id="rId20"/>
    <p:sldId id="291" r:id="rId21"/>
    <p:sldId id="292" r:id="rId22"/>
    <p:sldId id="298" r:id="rId23"/>
    <p:sldId id="299" r:id="rId24"/>
    <p:sldId id="278" r:id="rId25"/>
    <p:sldId id="279" r:id="rId26"/>
    <p:sldId id="280" r:id="rId27"/>
    <p:sldId id="285" r:id="rId28"/>
    <p:sldId id="281" r:id="rId29"/>
    <p:sldId id="282" r:id="rId30"/>
    <p:sldId id="283" r:id="rId31"/>
    <p:sldId id="302" r:id="rId32"/>
    <p:sldId id="30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522" y="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792087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№89» общеразвивающего вида Октябрьского района г. Барнаула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555952"/>
            <a:ext cx="6400800" cy="1752600"/>
          </a:xfrm>
        </p:spPr>
        <p:txBody>
          <a:bodyPr/>
          <a:lstStyle/>
          <a:p>
            <a:r>
              <a:rPr lang="ru-RU" sz="4400" b="1" dirty="0">
                <a:ln w="12700">
                  <a:solidFill>
                    <a:srgbClr val="00CCFF"/>
                  </a:solidFill>
                </a:ln>
                <a:solidFill>
                  <a:srgbClr val="008000"/>
                </a:solidFill>
                <a:latin typeface="Monotype Corsiva" pitchFamily="66" charset="0"/>
              </a:rPr>
              <a:t>Проектная деятельность с детьми раннего возраста</a:t>
            </a:r>
            <a:endParaRPr lang="ru-RU" dirty="0">
              <a:ln w="12700">
                <a:solidFill>
                  <a:schemeClr val="tx1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6156176" y="5373216"/>
            <a:ext cx="23042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</a:t>
            </a:r>
          </a:p>
          <a:p>
            <a:pPr algn="l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Газизова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5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Огород на окне</a:t>
            </a:r>
            <a:endParaRPr lang="ru-RU" sz="2400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F:\DCIM\137___03\IMG_32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178" b="3908"/>
          <a:stretch>
            <a:fillRect/>
          </a:stretch>
        </p:blipFill>
        <p:spPr bwMode="auto">
          <a:xfrm>
            <a:off x="683568" y="1196752"/>
            <a:ext cx="3816423" cy="2448272"/>
          </a:xfrm>
          <a:prstGeom prst="flowChartAlternateProcess">
            <a:avLst/>
          </a:prstGeom>
          <a:noFill/>
        </p:spPr>
      </p:pic>
      <p:pic>
        <p:nvPicPr>
          <p:cNvPr id="1028" name="Picture 4" descr="F:\DCIM\137___03\IMG_3250.JPG"/>
          <p:cNvPicPr>
            <a:picLocks noChangeAspect="1" noChangeArrowheads="1"/>
          </p:cNvPicPr>
          <p:nvPr/>
        </p:nvPicPr>
        <p:blipFill>
          <a:blip r:embed="rId4" cstate="print"/>
          <a:srcRect l="3538" t="4301" r="7476" b="11828"/>
          <a:stretch>
            <a:fillRect/>
          </a:stretch>
        </p:blipFill>
        <p:spPr bwMode="auto">
          <a:xfrm>
            <a:off x="4788024" y="1196752"/>
            <a:ext cx="3816424" cy="2448272"/>
          </a:xfrm>
          <a:prstGeom prst="flowChartAlternateProcess">
            <a:avLst/>
          </a:prstGeom>
          <a:noFill/>
        </p:spPr>
      </p:pic>
      <p:pic>
        <p:nvPicPr>
          <p:cNvPr id="1029" name="Picture 5" descr="F:\DCIM\138___04\IMG_3338.JPG"/>
          <p:cNvPicPr>
            <a:picLocks noChangeAspect="1" noChangeArrowheads="1"/>
          </p:cNvPicPr>
          <p:nvPr/>
        </p:nvPicPr>
        <p:blipFill>
          <a:blip r:embed="rId5" cstate="print"/>
          <a:srcRect t="14085" b="4225"/>
          <a:stretch>
            <a:fillRect/>
          </a:stretch>
        </p:blipFill>
        <p:spPr bwMode="auto">
          <a:xfrm>
            <a:off x="2627784" y="3861048"/>
            <a:ext cx="4320480" cy="2520280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Проект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«Золотая осень»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Обратить внимание детей на красоту природы родного края, 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буйство осенних красок.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Воспитывать бережное отношение к природе.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проекта: познавательно-творческий, игровой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Продолжительность проекта: краткосрочный (2 недели)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Участники проекта: дети 2-3х лет, родители, воспитатель, музыкальный руководитель.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Изобразительная деятельность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Лариса\Desktop\проект осень 19\20181102_093432.jpg"/>
          <p:cNvPicPr>
            <a:picLocks noGrp="1"/>
          </p:cNvPicPr>
          <p:nvPr>
            <p:ph idx="1"/>
          </p:nvPr>
        </p:nvPicPr>
        <p:blipFill>
          <a:blip r:embed="rId3" cstate="print"/>
          <a:srcRect t="5117" b="4004"/>
          <a:stretch>
            <a:fillRect/>
          </a:stretch>
        </p:blipFill>
        <p:spPr bwMode="auto">
          <a:xfrm>
            <a:off x="1043608" y="1556792"/>
            <a:ext cx="2159532" cy="262099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ариса\Desktop\проект осень 19\20181102_100829.jpg"/>
          <p:cNvPicPr/>
          <p:nvPr/>
        </p:nvPicPr>
        <p:blipFill>
          <a:blip r:embed="rId4" cstate="print"/>
          <a:srcRect b="11367"/>
          <a:stretch>
            <a:fillRect/>
          </a:stretch>
        </p:blipFill>
        <p:spPr bwMode="auto">
          <a:xfrm>
            <a:off x="5292080" y="1700808"/>
            <a:ext cx="2232248" cy="244827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Лариса\Desktop\проект осень 19\20181102_093722.jpg"/>
          <p:cNvPicPr/>
          <p:nvPr/>
        </p:nvPicPr>
        <p:blipFill>
          <a:blip r:embed="rId5" cstate="print"/>
          <a:srcRect l="3659" r="14808" b="4127"/>
          <a:stretch>
            <a:fillRect/>
          </a:stretch>
        </p:blipFill>
        <p:spPr bwMode="auto">
          <a:xfrm>
            <a:off x="2555776" y="4437112"/>
            <a:ext cx="3162300" cy="215835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Аппликация 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Лариса\Desktop\проект осень 19\20181102_094318.jpg"/>
          <p:cNvPicPr>
            <a:picLocks noGrp="1"/>
          </p:cNvPicPr>
          <p:nvPr>
            <p:ph idx="1"/>
          </p:nvPr>
        </p:nvPicPr>
        <p:blipFill>
          <a:blip r:embed="rId3" cstate="print"/>
          <a:srcRect l="13190"/>
          <a:stretch>
            <a:fillRect/>
          </a:stretch>
        </p:blipFill>
        <p:spPr bwMode="auto">
          <a:xfrm>
            <a:off x="1331640" y="1268760"/>
            <a:ext cx="2088232" cy="250686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ариса\Desktop\проект осень 19\20181102_094343.jpg"/>
          <p:cNvPicPr/>
          <p:nvPr/>
        </p:nvPicPr>
        <p:blipFill>
          <a:blip r:embed="rId4" cstate="print"/>
          <a:srcRect t="5134"/>
          <a:stretch>
            <a:fillRect/>
          </a:stretch>
        </p:blipFill>
        <p:spPr bwMode="auto">
          <a:xfrm>
            <a:off x="5796136" y="1340768"/>
            <a:ext cx="2163688" cy="2486493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ариса\Desktop\проект осень 19\20181102_094839.jpg"/>
          <p:cNvPicPr/>
          <p:nvPr/>
        </p:nvPicPr>
        <p:blipFill>
          <a:blip r:embed="rId5" cstate="print"/>
          <a:srcRect l="2455" r="3171"/>
          <a:stretch>
            <a:fillRect/>
          </a:stretch>
        </p:blipFill>
        <p:spPr bwMode="auto">
          <a:xfrm>
            <a:off x="2411760" y="4005064"/>
            <a:ext cx="4032448" cy="244827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-17140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«Что у осени в корзинке»</a:t>
            </a:r>
            <a:b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i="1" dirty="0" smtClean="0">
                <a:latin typeface="Monotype Corsiva" pitchFamily="66" charset="0"/>
                <a:cs typeface="Times New Roman" pitchFamily="18" charset="0"/>
              </a:rPr>
              <a:t>(</a:t>
            </a:r>
            <a:r>
              <a:rPr lang="ru-RU" sz="1600" i="1" dirty="0" smtClean="0">
                <a:latin typeface="Monotype Corsiva" pitchFamily="66" charset="0"/>
                <a:cs typeface="Times New Roman" pitchFamily="18" charset="0"/>
              </a:rPr>
              <a:t>выставка творческих работ)</a:t>
            </a:r>
            <a:endParaRPr lang="ru-RU" sz="1600" i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E:\ШКОЛА\проект осень 19\фото\20181019_093431.jpg"/>
          <p:cNvPicPr>
            <a:picLocks noChangeAspect="1" noChangeArrowheads="1"/>
          </p:cNvPicPr>
          <p:nvPr/>
        </p:nvPicPr>
        <p:blipFill>
          <a:blip r:embed="rId3" cstate="print"/>
          <a:srcRect l="2405" t="13770" r="3781" b="8262"/>
          <a:stretch>
            <a:fillRect/>
          </a:stretch>
        </p:blipFill>
        <p:spPr bwMode="auto">
          <a:xfrm rot="21226716">
            <a:off x="689261" y="801268"/>
            <a:ext cx="2160240" cy="2880320"/>
          </a:xfrm>
          <a:prstGeom prst="flowChartAlternateProcess">
            <a:avLst/>
          </a:prstGeom>
          <a:noFill/>
        </p:spPr>
      </p:pic>
      <p:pic>
        <p:nvPicPr>
          <p:cNvPr id="1027" name="Picture 3" descr="E:\ШКОЛА\проект осень 19\фото\20181019_093351.jpg"/>
          <p:cNvPicPr>
            <a:picLocks noChangeAspect="1" noChangeArrowheads="1"/>
          </p:cNvPicPr>
          <p:nvPr/>
        </p:nvPicPr>
        <p:blipFill>
          <a:blip r:embed="rId4" cstate="print"/>
          <a:srcRect t="14700" r="16002" b="23351"/>
          <a:stretch>
            <a:fillRect/>
          </a:stretch>
        </p:blipFill>
        <p:spPr bwMode="auto">
          <a:xfrm rot="555054">
            <a:off x="6585283" y="698193"/>
            <a:ext cx="2088232" cy="2819926"/>
          </a:xfrm>
          <a:prstGeom prst="flowChartAlternateProcess">
            <a:avLst/>
          </a:prstGeom>
          <a:noFill/>
        </p:spPr>
      </p:pic>
      <p:pic>
        <p:nvPicPr>
          <p:cNvPr id="1029" name="Picture 5" descr="E:\ШКОЛА\проект осень 19\фото\20181010_135005.jpg"/>
          <p:cNvPicPr>
            <a:picLocks noChangeAspect="1" noChangeArrowheads="1"/>
          </p:cNvPicPr>
          <p:nvPr/>
        </p:nvPicPr>
        <p:blipFill>
          <a:blip r:embed="rId5" cstate="print"/>
          <a:srcRect l="4501" t="17450" r="2751" b="12201"/>
          <a:stretch>
            <a:fillRect/>
          </a:stretch>
        </p:blipFill>
        <p:spPr bwMode="auto">
          <a:xfrm>
            <a:off x="3419872" y="1268760"/>
            <a:ext cx="2592288" cy="3168352"/>
          </a:xfrm>
          <a:prstGeom prst="flowChartAlternateProcess">
            <a:avLst/>
          </a:prstGeom>
          <a:noFill/>
        </p:spPr>
      </p:pic>
      <p:pic>
        <p:nvPicPr>
          <p:cNvPr id="1030" name="Picture 6" descr="E:\ШКОЛА\проект осень 19\фото\20181010_135138.jpg"/>
          <p:cNvPicPr>
            <a:picLocks noChangeAspect="1" noChangeArrowheads="1"/>
          </p:cNvPicPr>
          <p:nvPr/>
        </p:nvPicPr>
        <p:blipFill>
          <a:blip r:embed="rId6" cstate="print"/>
          <a:srcRect l="9639" r="7229"/>
          <a:stretch>
            <a:fillRect/>
          </a:stretch>
        </p:blipFill>
        <p:spPr bwMode="auto">
          <a:xfrm>
            <a:off x="755576" y="4581128"/>
            <a:ext cx="3384376" cy="2088232"/>
          </a:xfrm>
          <a:prstGeom prst="flowChartAlternateProcess">
            <a:avLst/>
          </a:prstGeom>
          <a:noFill/>
        </p:spPr>
      </p:pic>
      <p:pic>
        <p:nvPicPr>
          <p:cNvPr id="1031" name="Picture 7" descr="E:\ШКОЛА\проект осень 19\фото\20181010_135028.jpg"/>
          <p:cNvPicPr>
            <a:picLocks noChangeAspect="1" noChangeArrowheads="1"/>
          </p:cNvPicPr>
          <p:nvPr/>
        </p:nvPicPr>
        <p:blipFill>
          <a:blip r:embed="rId7" cstate="print"/>
          <a:srcRect l="10626" t="19813" r="5901" b="11938"/>
          <a:stretch>
            <a:fillRect/>
          </a:stretch>
        </p:blipFill>
        <p:spPr bwMode="auto">
          <a:xfrm>
            <a:off x="5364088" y="4581128"/>
            <a:ext cx="3456384" cy="2088232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Праздник осени </a:t>
            </a:r>
            <a:endParaRPr lang="ru-RU" sz="2400" i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Desktop\фотки с телефона\20181019_090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445" b="18227"/>
          <a:stretch>
            <a:fillRect/>
          </a:stretch>
        </p:blipFill>
        <p:spPr bwMode="auto">
          <a:xfrm>
            <a:off x="5220072" y="1340768"/>
            <a:ext cx="3096344" cy="2448272"/>
          </a:xfrm>
          <a:prstGeom prst="flowChartAlternateProcess">
            <a:avLst/>
          </a:prstGeom>
          <a:noFill/>
        </p:spPr>
      </p:pic>
      <p:pic>
        <p:nvPicPr>
          <p:cNvPr id="1027" name="Picture 3" descr="C:\Users\Лариса\Desktop\Desktop\фотки с телефона\20181019_091036.jpg"/>
          <p:cNvPicPr>
            <a:picLocks noChangeAspect="1" noChangeArrowheads="1"/>
          </p:cNvPicPr>
          <p:nvPr/>
        </p:nvPicPr>
        <p:blipFill>
          <a:blip r:embed="rId4" cstate="print"/>
          <a:srcRect l="7476" r="9051" b="6814"/>
          <a:stretch>
            <a:fillRect/>
          </a:stretch>
        </p:blipFill>
        <p:spPr bwMode="auto">
          <a:xfrm>
            <a:off x="1187624" y="1268760"/>
            <a:ext cx="3024336" cy="2376264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Проект «Зимушка зима»</a:t>
            </a:r>
            <a:endParaRPr lang="ru-RU" sz="2400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Расширять представления детей о зиме.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у детей представления о зимних природных  явлениях, забавах и праздниках.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Тип проекта: познавательно – исследовательский.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Продолжительность проекта: краткосрочный (1 неделя)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Участники проекта: воспитатель, дети, родители.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Изобразительная деятельность</a:t>
            </a:r>
            <a:endParaRPr lang="ru-RU" sz="2000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5361" name="Picture 1" descr="C:\Users\Лариса\Desktop\Новая фото с телефона\156___01\IMG_39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70" t="3814" r="3463" b="11863"/>
          <a:stretch>
            <a:fillRect/>
          </a:stretch>
        </p:blipFill>
        <p:spPr bwMode="auto">
          <a:xfrm>
            <a:off x="971600" y="4149080"/>
            <a:ext cx="3384376" cy="2232248"/>
          </a:xfrm>
          <a:prstGeom prst="flowChartAlternateProcess">
            <a:avLst/>
          </a:prstGeom>
          <a:noFill/>
        </p:spPr>
      </p:pic>
      <p:pic>
        <p:nvPicPr>
          <p:cNvPr id="15362" name="Picture 2" descr="C:\Users\Лариса\Desktop\Новая фото с телефона\156___01\IMG_3963.JPG"/>
          <p:cNvPicPr>
            <a:picLocks noChangeAspect="1" noChangeArrowheads="1"/>
          </p:cNvPicPr>
          <p:nvPr/>
        </p:nvPicPr>
        <p:blipFill>
          <a:blip r:embed="rId4" cstate="print"/>
          <a:srcRect l="14000" r="16001"/>
          <a:stretch>
            <a:fillRect/>
          </a:stretch>
        </p:blipFill>
        <p:spPr bwMode="auto">
          <a:xfrm>
            <a:off x="827584" y="1268760"/>
            <a:ext cx="1872208" cy="2448272"/>
          </a:xfrm>
          <a:prstGeom prst="flowChartAlternateProcess">
            <a:avLst/>
          </a:prstGeom>
          <a:noFill/>
        </p:spPr>
      </p:pic>
      <p:pic>
        <p:nvPicPr>
          <p:cNvPr id="15363" name="Picture 3" descr="C:\Users\Лариса\Desktop\проект снеговик 2019\20181212_164745.jpg"/>
          <p:cNvPicPr>
            <a:picLocks noChangeAspect="1" noChangeArrowheads="1"/>
          </p:cNvPicPr>
          <p:nvPr/>
        </p:nvPicPr>
        <p:blipFill>
          <a:blip r:embed="rId5" cstate="print"/>
          <a:srcRect l="11392"/>
          <a:stretch>
            <a:fillRect/>
          </a:stretch>
        </p:blipFill>
        <p:spPr bwMode="auto">
          <a:xfrm>
            <a:off x="5148064" y="4221088"/>
            <a:ext cx="3384376" cy="2160240"/>
          </a:xfrm>
          <a:prstGeom prst="flowChartAlternateProcess">
            <a:avLst/>
          </a:prstGeom>
          <a:noFill/>
        </p:spPr>
      </p:pic>
      <p:pic>
        <p:nvPicPr>
          <p:cNvPr id="15364" name="Picture 4" descr="C:\Users\Лариса\Desktop\проект снеговик 2019\20181212_164650.jpg"/>
          <p:cNvPicPr>
            <a:picLocks noChangeAspect="1" noChangeArrowheads="1"/>
          </p:cNvPicPr>
          <p:nvPr/>
        </p:nvPicPr>
        <p:blipFill>
          <a:blip r:embed="rId6" cstate="print"/>
          <a:srcRect t="17910"/>
          <a:stretch>
            <a:fillRect/>
          </a:stretch>
        </p:blipFill>
        <p:spPr bwMode="auto">
          <a:xfrm>
            <a:off x="6660232" y="1196752"/>
            <a:ext cx="1872208" cy="2520280"/>
          </a:xfrm>
          <a:prstGeom prst="flowChartAlternateProcess">
            <a:avLst/>
          </a:prstGeom>
          <a:noFill/>
        </p:spPr>
      </p:pic>
      <p:pic>
        <p:nvPicPr>
          <p:cNvPr id="15365" name="Picture 5" descr="C:\Users\Лариса\Desktop\проект снеговик 2019\20181212_164723.jpg"/>
          <p:cNvPicPr>
            <a:picLocks noChangeAspect="1" noChangeArrowheads="1"/>
          </p:cNvPicPr>
          <p:nvPr/>
        </p:nvPicPr>
        <p:blipFill>
          <a:blip r:embed="rId7" cstate="print"/>
          <a:srcRect l="4326" r="21650"/>
          <a:stretch>
            <a:fillRect/>
          </a:stretch>
        </p:blipFill>
        <p:spPr bwMode="auto">
          <a:xfrm>
            <a:off x="3203848" y="1268760"/>
            <a:ext cx="2808312" cy="2664296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Опытно экспериментальная деятельность «Свойства снега»</a:t>
            </a:r>
            <a:endParaRPr lang="ru-RU" sz="2000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4337" name="Picture 1" descr="C:\Users\Лариса\Desktop\Новая фото с телефона\20190228_0947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837"/>
          <a:stretch>
            <a:fillRect/>
          </a:stretch>
        </p:blipFill>
        <p:spPr bwMode="auto">
          <a:xfrm>
            <a:off x="611560" y="3501008"/>
            <a:ext cx="2160240" cy="3024336"/>
          </a:xfrm>
          <a:prstGeom prst="flowChartAlternateProcess">
            <a:avLst/>
          </a:prstGeom>
          <a:noFill/>
        </p:spPr>
      </p:pic>
      <p:pic>
        <p:nvPicPr>
          <p:cNvPr id="14338" name="Picture 2" descr="C:\Users\Лариса\Desktop\Новая фото с телефона\20190301_095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501008"/>
            <a:ext cx="2088232" cy="3024336"/>
          </a:xfrm>
          <a:prstGeom prst="flowChartAlternateProcess">
            <a:avLst/>
          </a:prstGeom>
          <a:noFill/>
        </p:spPr>
      </p:pic>
      <p:pic>
        <p:nvPicPr>
          <p:cNvPr id="14339" name="Picture 3" descr="C:\Users\Лариса\Desktop\Новая фото с телефона\20190228_095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915816" y="4293096"/>
            <a:ext cx="3456384" cy="2088232"/>
          </a:xfrm>
          <a:prstGeom prst="flowChartAlternateProcess">
            <a:avLst/>
          </a:prstGeom>
          <a:noFill/>
        </p:spPr>
      </p:pic>
      <p:pic>
        <p:nvPicPr>
          <p:cNvPr id="14340" name="Picture 4" descr="C:\Users\Лариса\Desktop\Новая фото с телефона\20190401_0859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484784"/>
            <a:ext cx="2592288" cy="1944216"/>
          </a:xfrm>
          <a:prstGeom prst="flowChartAlternateProcess">
            <a:avLst/>
          </a:prstGeom>
          <a:noFill/>
          <a:ln w="57150">
            <a:noFill/>
          </a:ln>
        </p:spPr>
      </p:pic>
      <p:pic>
        <p:nvPicPr>
          <p:cNvPr id="14341" name="Picture 5" descr="C:\Users\Лариса\Desktop\Новая фото с телефона\20190401_090017.jpg"/>
          <p:cNvPicPr>
            <a:picLocks noChangeAspect="1" noChangeArrowheads="1"/>
          </p:cNvPicPr>
          <p:nvPr/>
        </p:nvPicPr>
        <p:blipFill>
          <a:blip r:embed="rId7" cstate="print"/>
          <a:srcRect l="6250" r="6250"/>
          <a:stretch>
            <a:fillRect/>
          </a:stretch>
        </p:blipFill>
        <p:spPr bwMode="auto">
          <a:xfrm>
            <a:off x="6300192" y="1412776"/>
            <a:ext cx="2592288" cy="2016224"/>
          </a:xfrm>
          <a:prstGeom prst="flowChartAlternateProcess">
            <a:avLst/>
          </a:prstGeom>
          <a:noFill/>
        </p:spPr>
      </p:pic>
      <p:pic>
        <p:nvPicPr>
          <p:cNvPr id="14342" name="Picture 6" descr="C:\Users\Лариса\Desktop\Новая фото с телефона\20190401_090353.jpg"/>
          <p:cNvPicPr>
            <a:picLocks noChangeAspect="1" noChangeArrowheads="1"/>
          </p:cNvPicPr>
          <p:nvPr/>
        </p:nvPicPr>
        <p:blipFill>
          <a:blip r:embed="rId8" cstate="print"/>
          <a:srcRect l="9761" t="11812" r="12094"/>
          <a:stretch>
            <a:fillRect/>
          </a:stretch>
        </p:blipFill>
        <p:spPr bwMode="auto">
          <a:xfrm>
            <a:off x="3131840" y="1628800"/>
            <a:ext cx="3024336" cy="223224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Проект «Новый год у ворот»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воспитание эмоциональной отзывчивости.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Срок реализации: краткосрочный (две недели).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 проекта: информационно - творческий.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проекта: игровой.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 проекта: воспитатель, дети группы раннего возраста, родители, музыкальный руководитель.</a:t>
            </a: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Плюсы проектного метода</a:t>
            </a:r>
            <a:endParaRPr lang="ru-RU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 проектов позволяет развивать познавательный интерес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различных видах деятельность, формировать коммуникативные навыки и нравственные качества детей.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ходе осуществления проектной деятельности ребёнок получает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возможность экспериментировать, быть активным и самостоятельным, выбирать содержание своей деятельности, взаимодействовать со взрослыми и сверстниками.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Изобразительная деятельность </a:t>
            </a:r>
            <a:endParaRPr lang="ru-RU" sz="2400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2289" name="Picture 1" descr="C:\Users\Лариса\Desktop\Новая фото с телефона\20190114_092035.jpg"/>
          <p:cNvPicPr>
            <a:picLocks noChangeAspect="1" noChangeArrowheads="1"/>
          </p:cNvPicPr>
          <p:nvPr/>
        </p:nvPicPr>
        <p:blipFill>
          <a:blip r:embed="rId3" cstate="print"/>
          <a:srcRect l="6667" r="2222" b="3311"/>
          <a:stretch>
            <a:fillRect/>
          </a:stretch>
        </p:blipFill>
        <p:spPr bwMode="auto">
          <a:xfrm>
            <a:off x="971600" y="1268760"/>
            <a:ext cx="2952328" cy="2160240"/>
          </a:xfrm>
          <a:prstGeom prst="flowChartAlternateProcess">
            <a:avLst/>
          </a:prstGeom>
          <a:noFill/>
        </p:spPr>
      </p:pic>
      <p:pic>
        <p:nvPicPr>
          <p:cNvPr id="12290" name="Picture 2" descr="C:\Users\Лариса\Desktop\Новая фото с телефона\20190114_092015.jpg"/>
          <p:cNvPicPr>
            <a:picLocks noChangeAspect="1" noChangeArrowheads="1"/>
          </p:cNvPicPr>
          <p:nvPr/>
        </p:nvPicPr>
        <p:blipFill>
          <a:blip r:embed="rId4" cstate="print"/>
          <a:srcRect r="6944"/>
          <a:stretch>
            <a:fillRect/>
          </a:stretch>
        </p:blipFill>
        <p:spPr bwMode="auto">
          <a:xfrm>
            <a:off x="5508104" y="1124744"/>
            <a:ext cx="2952328" cy="2160240"/>
          </a:xfrm>
          <a:prstGeom prst="flowChartAlternateProcess">
            <a:avLst/>
          </a:prstGeom>
          <a:noFill/>
        </p:spPr>
      </p:pic>
      <p:pic>
        <p:nvPicPr>
          <p:cNvPr id="12291" name="Picture 3" descr="C:\Users\Лариса\Desktop\Новая фото с телефона\155___12\IMG_3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861048"/>
            <a:ext cx="3096344" cy="2160240"/>
          </a:xfrm>
          <a:prstGeom prst="flowChartAlternateProcess">
            <a:avLst/>
          </a:prstGeom>
          <a:noFill/>
        </p:spPr>
      </p:pic>
      <p:pic>
        <p:nvPicPr>
          <p:cNvPr id="12292" name="Picture 4" descr="C:\Users\Лариса\Desktop\Новая фото с телефона\155___12\IMG_3900.JPG"/>
          <p:cNvPicPr>
            <a:picLocks noChangeAspect="1" noChangeArrowheads="1"/>
          </p:cNvPicPr>
          <p:nvPr/>
        </p:nvPicPr>
        <p:blipFill>
          <a:blip r:embed="rId6" cstate="print"/>
          <a:srcRect l="4286" t="9450" b="7601"/>
          <a:stretch>
            <a:fillRect/>
          </a:stretch>
        </p:blipFill>
        <p:spPr bwMode="auto">
          <a:xfrm>
            <a:off x="5364088" y="3789040"/>
            <a:ext cx="3096344" cy="223224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 descr="C:\Users\Лариса\Desktop\Новая фото с телефона\155___12\IMG_3905.JPG"/>
          <p:cNvPicPr>
            <a:picLocks noChangeAspect="1" noChangeArrowheads="1"/>
          </p:cNvPicPr>
          <p:nvPr/>
        </p:nvPicPr>
        <p:blipFill>
          <a:blip r:embed="rId3" cstate="print"/>
          <a:srcRect r="5263"/>
          <a:stretch>
            <a:fillRect/>
          </a:stretch>
        </p:blipFill>
        <p:spPr bwMode="auto">
          <a:xfrm>
            <a:off x="827584" y="1412776"/>
            <a:ext cx="3312368" cy="2232248"/>
          </a:xfrm>
          <a:prstGeom prst="flowChartAlternateProcess">
            <a:avLst/>
          </a:prstGeom>
          <a:noFill/>
        </p:spPr>
      </p:pic>
      <p:pic>
        <p:nvPicPr>
          <p:cNvPr id="11270" name="Picture 6" descr="C:\Users\Лариса\Desktop\Новая фото с телефона\157___02\IMG_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12776"/>
            <a:ext cx="3312368" cy="2160240"/>
          </a:xfrm>
          <a:prstGeom prst="flowChartAlternateProcess">
            <a:avLst/>
          </a:prstGeom>
          <a:noFill/>
        </p:spPr>
      </p:pic>
      <p:pic>
        <p:nvPicPr>
          <p:cNvPr id="11271" name="Picture 7" descr="C:\Users\Лариса\Desktop\Новая фото с телефона\157___02\IMG_4011.JPG"/>
          <p:cNvPicPr>
            <a:picLocks noChangeAspect="1" noChangeArrowheads="1"/>
          </p:cNvPicPr>
          <p:nvPr/>
        </p:nvPicPr>
        <p:blipFill>
          <a:blip r:embed="rId5" cstate="print"/>
          <a:srcRect l="17220" r="13684"/>
          <a:stretch>
            <a:fillRect/>
          </a:stretch>
        </p:blipFill>
        <p:spPr bwMode="auto">
          <a:xfrm>
            <a:off x="2699792" y="4005064"/>
            <a:ext cx="3024336" cy="2376264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Выставка творческих работ «Новогодняя сказка»</a:t>
            </a:r>
            <a:endParaRPr lang="ru-RU" sz="2400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Picture 5" descr="C:\Users\Лариса\Desktop\Новая фото с телефона\155___12\IMG_3911.JPG"/>
          <p:cNvPicPr>
            <a:picLocks noChangeAspect="1" noChangeArrowheads="1"/>
          </p:cNvPicPr>
          <p:nvPr/>
        </p:nvPicPr>
        <p:blipFill>
          <a:blip r:embed="rId3" cstate="print"/>
          <a:srcRect l="3448"/>
          <a:stretch>
            <a:fillRect/>
          </a:stretch>
        </p:blipFill>
        <p:spPr bwMode="auto">
          <a:xfrm>
            <a:off x="3059832" y="1484784"/>
            <a:ext cx="3384376" cy="2088232"/>
          </a:xfrm>
          <a:prstGeom prst="flowChartAlternateProcess">
            <a:avLst/>
          </a:prstGeom>
          <a:noFill/>
        </p:spPr>
      </p:pic>
      <p:pic>
        <p:nvPicPr>
          <p:cNvPr id="9" name="Picture 4" descr="C:\Users\Лариса\Desktop\Новая фото с телефона\155___12\IMG_3913.JPG"/>
          <p:cNvPicPr>
            <a:picLocks noChangeAspect="1" noChangeArrowheads="1"/>
          </p:cNvPicPr>
          <p:nvPr/>
        </p:nvPicPr>
        <p:blipFill>
          <a:blip r:embed="rId4" cstate="print"/>
          <a:srcRect t="11027" b="10026"/>
          <a:stretch>
            <a:fillRect/>
          </a:stretch>
        </p:blipFill>
        <p:spPr bwMode="auto">
          <a:xfrm>
            <a:off x="5220072" y="3861048"/>
            <a:ext cx="3240360" cy="2304256"/>
          </a:xfrm>
          <a:prstGeom prst="flowChartAlternateProcess">
            <a:avLst/>
          </a:prstGeom>
          <a:noFill/>
        </p:spPr>
      </p:pic>
      <p:pic>
        <p:nvPicPr>
          <p:cNvPr id="10" name="Picture 3" descr="C:\Users\Лариса\Desktop\Новая фото с телефона\155___12\IMG_3909.JPG"/>
          <p:cNvPicPr>
            <a:picLocks noChangeAspect="1" noChangeArrowheads="1"/>
          </p:cNvPicPr>
          <p:nvPr/>
        </p:nvPicPr>
        <p:blipFill>
          <a:blip r:embed="rId5" cstate="print"/>
          <a:srcRect l="6250"/>
          <a:stretch>
            <a:fillRect/>
          </a:stretch>
        </p:blipFill>
        <p:spPr bwMode="auto">
          <a:xfrm>
            <a:off x="1259632" y="3933056"/>
            <a:ext cx="3312368" cy="2304256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Новогодний праздник </a:t>
            </a:r>
            <a:endParaRPr lang="ru-RU" sz="2400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1" descr="C:\Users\Лариса\Desktop\Новая фото с телефона\155___12\IMG_3876.JPG"/>
          <p:cNvPicPr>
            <a:picLocks noChangeAspect="1" noChangeArrowheads="1"/>
          </p:cNvPicPr>
          <p:nvPr/>
        </p:nvPicPr>
        <p:blipFill>
          <a:blip r:embed="rId3" cstate="print"/>
          <a:srcRect l="5970" t="5585" b="5054"/>
          <a:stretch>
            <a:fillRect/>
          </a:stretch>
        </p:blipFill>
        <p:spPr bwMode="auto">
          <a:xfrm>
            <a:off x="5004048" y="1772816"/>
            <a:ext cx="3312368" cy="2304256"/>
          </a:xfrm>
          <a:prstGeom prst="flowChartAlternateProcess">
            <a:avLst/>
          </a:prstGeom>
          <a:noFill/>
        </p:spPr>
      </p:pic>
      <p:pic>
        <p:nvPicPr>
          <p:cNvPr id="7" name="Picture 5" descr="C:\Users\Лариса\Desktop\Новая фото с телефона\155___12\IMG_3893.JPG"/>
          <p:cNvPicPr>
            <a:picLocks noChangeAspect="1" noChangeArrowheads="1"/>
          </p:cNvPicPr>
          <p:nvPr/>
        </p:nvPicPr>
        <p:blipFill>
          <a:blip r:embed="rId4" cstate="print"/>
          <a:srcRect t="10345" r="15730"/>
          <a:stretch>
            <a:fillRect/>
          </a:stretch>
        </p:blipFill>
        <p:spPr bwMode="auto">
          <a:xfrm>
            <a:off x="611560" y="1844824"/>
            <a:ext cx="3168352" cy="223224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Проект «Снег, снеговик»</a:t>
            </a:r>
            <a:endParaRPr lang="ru-RU" sz="2400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проекта: развитие познавательных и творческих способностей детей в процессе ознакомления  со снегом и экспериментальной деятельности с водой.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проекта: информационно-исследовательский.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Срок реализации:  2 недели  (краткосрочный) 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Участники: воспитатель , дети второй группы  раннего возраста.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Аппликация из ватных дисков «Друзья для снеговика»</a:t>
            </a:r>
            <a:endParaRPr lang="ru-RU" sz="2400" i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Picture 2" descr="C:\Users\Лариса\Desktop\проект снеговик 2019\20181211_1027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410"/>
          <a:stretch>
            <a:fillRect/>
          </a:stretch>
        </p:blipFill>
        <p:spPr bwMode="auto">
          <a:xfrm>
            <a:off x="720894" y="3768160"/>
            <a:ext cx="3744884" cy="2232826"/>
          </a:xfrm>
          <a:prstGeom prst="flowChartAlternateProcess">
            <a:avLst/>
          </a:prstGeom>
          <a:noFill/>
        </p:spPr>
      </p:pic>
      <p:pic>
        <p:nvPicPr>
          <p:cNvPr id="7" name="Picture 4" descr="C:\Users\Лариса\Desktop\проект снеговик 2019\20181211_101942.jpg"/>
          <p:cNvPicPr>
            <a:picLocks noChangeAspect="1" noChangeArrowheads="1"/>
          </p:cNvPicPr>
          <p:nvPr/>
        </p:nvPicPr>
        <p:blipFill>
          <a:blip r:embed="rId4" cstate="print"/>
          <a:srcRect r="4545"/>
          <a:stretch>
            <a:fillRect/>
          </a:stretch>
        </p:blipFill>
        <p:spPr bwMode="auto">
          <a:xfrm>
            <a:off x="5292080" y="1110511"/>
            <a:ext cx="3228357" cy="2030457"/>
          </a:xfrm>
          <a:prstGeom prst="flowChartAlternateProcess">
            <a:avLst/>
          </a:prstGeom>
          <a:noFill/>
        </p:spPr>
      </p:pic>
      <p:pic>
        <p:nvPicPr>
          <p:cNvPr id="8" name="Picture 5" descr="C:\Users\Лариса\Desktop\проект снеговик 2019\20181211_101906.jpg"/>
          <p:cNvPicPr>
            <a:picLocks noChangeAspect="1" noChangeArrowheads="1"/>
          </p:cNvPicPr>
          <p:nvPr/>
        </p:nvPicPr>
        <p:blipFill>
          <a:blip r:embed="rId5" cstate="print"/>
          <a:srcRect l="4167" r="4167"/>
          <a:stretch>
            <a:fillRect/>
          </a:stretch>
        </p:blipFill>
        <p:spPr bwMode="auto">
          <a:xfrm>
            <a:off x="926156" y="1065419"/>
            <a:ext cx="3168352" cy="2088232"/>
          </a:xfrm>
          <a:prstGeom prst="flowChartAlternateProcess">
            <a:avLst/>
          </a:prstGeom>
          <a:noFill/>
        </p:spPr>
      </p:pic>
      <p:pic>
        <p:nvPicPr>
          <p:cNvPr id="9" name="Picture 4" descr="E:\снеговик\20190114_0939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717032"/>
            <a:ext cx="3744416" cy="223224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Лепка «Снеговик»</a:t>
            </a:r>
            <a:endParaRPr lang="ru-RU" sz="2400" i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Picture 2" descr="E:\снеговик\20190110_0903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091"/>
          <a:stretch>
            <a:fillRect/>
          </a:stretch>
        </p:blipFill>
        <p:spPr bwMode="auto">
          <a:xfrm>
            <a:off x="5292080" y="980728"/>
            <a:ext cx="3094599" cy="2161309"/>
          </a:xfrm>
          <a:prstGeom prst="flowChartAlternateProcess">
            <a:avLst/>
          </a:prstGeom>
          <a:noFill/>
        </p:spPr>
      </p:pic>
      <p:pic>
        <p:nvPicPr>
          <p:cNvPr id="7" name="Picture 3" descr="E:\снеговик\20190110_090849.jpg"/>
          <p:cNvPicPr>
            <a:picLocks noChangeAspect="1" noChangeArrowheads="1"/>
          </p:cNvPicPr>
          <p:nvPr/>
        </p:nvPicPr>
        <p:blipFill>
          <a:blip r:embed="rId4" cstate="print"/>
          <a:srcRect r="4348"/>
          <a:stretch>
            <a:fillRect/>
          </a:stretch>
        </p:blipFill>
        <p:spPr bwMode="auto">
          <a:xfrm>
            <a:off x="971600" y="980728"/>
            <a:ext cx="3024336" cy="2160240"/>
          </a:xfrm>
          <a:prstGeom prst="flowChartAlternateProcess">
            <a:avLst/>
          </a:prstGeom>
          <a:noFill/>
          <a:effectLst/>
        </p:spPr>
      </p:pic>
      <p:pic>
        <p:nvPicPr>
          <p:cNvPr id="1026" name="Picture 2" descr="C:\Users\Лариса\Desktop\Новая фото с телефона\20190405_123922.jpg"/>
          <p:cNvPicPr>
            <a:picLocks noChangeAspect="1" noChangeArrowheads="1"/>
          </p:cNvPicPr>
          <p:nvPr/>
        </p:nvPicPr>
        <p:blipFill>
          <a:blip r:embed="rId5" cstate="print"/>
          <a:srcRect t="5585" b="3147"/>
          <a:stretch>
            <a:fillRect/>
          </a:stretch>
        </p:blipFill>
        <p:spPr bwMode="auto">
          <a:xfrm>
            <a:off x="2843808" y="3717032"/>
            <a:ext cx="3528392" cy="2520280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Проект «Витамины растут на грядке»</a:t>
            </a:r>
            <a:endParaRPr lang="ru-RU" sz="2400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расширить и обобщить знания детей об овощах через разные виды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деятельности. Объяснить, что в овощах содержаться витамины,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необходимые для нашего здоровья.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проекта: познавательно – исследовательский, здоровье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сберегающую. Включает в себя творческую, познавательную и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практическую деятельность.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 проекта: групповой.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Участники: дети (2-3 года), родители, воспитатели.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 краткосрочный (1 месяц).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Изобразительная деятельность</a:t>
            </a:r>
            <a:endParaRPr lang="ru-RU" sz="2400" i="1" dirty="0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ПРОДОЛЖЕНИЕ ФОТО  (3)\20190322_0942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7635"/>
          <a:stretch>
            <a:fillRect/>
          </a:stretch>
        </p:blipFill>
        <p:spPr bwMode="auto">
          <a:xfrm>
            <a:off x="467544" y="980728"/>
            <a:ext cx="3312368" cy="2088232"/>
          </a:xfrm>
          <a:prstGeom prst="flowChartAlternateProcess">
            <a:avLst/>
          </a:prstGeom>
          <a:noFill/>
        </p:spPr>
      </p:pic>
      <p:pic>
        <p:nvPicPr>
          <p:cNvPr id="1028" name="Picture 4" descr="C:\Users\Лариса\Desktop\Новая фото с телефона\20190318_090732.jpg"/>
          <p:cNvPicPr>
            <a:picLocks noChangeAspect="1" noChangeArrowheads="1"/>
          </p:cNvPicPr>
          <p:nvPr/>
        </p:nvPicPr>
        <p:blipFill>
          <a:blip r:embed="rId4" cstate="print"/>
          <a:srcRect l="5512" t="6562" b="2876"/>
          <a:stretch>
            <a:fillRect/>
          </a:stretch>
        </p:blipFill>
        <p:spPr bwMode="auto">
          <a:xfrm>
            <a:off x="395536" y="4005064"/>
            <a:ext cx="2952328" cy="2160240"/>
          </a:xfrm>
          <a:prstGeom prst="flowChartAlternateProcess">
            <a:avLst/>
          </a:prstGeom>
          <a:noFill/>
        </p:spPr>
      </p:pic>
      <p:pic>
        <p:nvPicPr>
          <p:cNvPr id="1029" name="Picture 5" descr="C:\Users\Лариса\Desktop\Новая фото с телефона\20190318_090917.jpg"/>
          <p:cNvPicPr>
            <a:picLocks noChangeAspect="1" noChangeArrowheads="1"/>
          </p:cNvPicPr>
          <p:nvPr/>
        </p:nvPicPr>
        <p:blipFill>
          <a:blip r:embed="rId5" cstate="print"/>
          <a:srcRect t="4851"/>
          <a:stretch>
            <a:fillRect/>
          </a:stretch>
        </p:blipFill>
        <p:spPr bwMode="auto">
          <a:xfrm>
            <a:off x="3491880" y="3068960"/>
            <a:ext cx="1944216" cy="2880320"/>
          </a:xfrm>
          <a:prstGeom prst="flowChartAlternateProcess">
            <a:avLst/>
          </a:prstGeom>
          <a:noFill/>
        </p:spPr>
      </p:pic>
      <p:pic>
        <p:nvPicPr>
          <p:cNvPr id="1030" name="Picture 6" descr="C:\Users\Лариса\Desktop\Новая фото с телефона\20190318_090039.jpg"/>
          <p:cNvPicPr>
            <a:picLocks noChangeAspect="1" noChangeArrowheads="1"/>
          </p:cNvPicPr>
          <p:nvPr/>
        </p:nvPicPr>
        <p:blipFill>
          <a:blip r:embed="rId6" cstate="print"/>
          <a:srcRect l="5901" r="13776"/>
          <a:stretch>
            <a:fillRect/>
          </a:stretch>
        </p:blipFill>
        <p:spPr bwMode="auto">
          <a:xfrm>
            <a:off x="5652120" y="3933056"/>
            <a:ext cx="3168352" cy="2160240"/>
          </a:xfrm>
          <a:prstGeom prst="flowChartAlternateProcess">
            <a:avLst/>
          </a:prstGeom>
          <a:noFill/>
        </p:spPr>
      </p:pic>
      <p:pic>
        <p:nvPicPr>
          <p:cNvPr id="1031" name="Picture 7" descr="C:\Users\Лариса\Desktop\Новая фото с телефона\20190322_101208.jpg"/>
          <p:cNvPicPr>
            <a:picLocks noChangeAspect="1" noChangeArrowheads="1"/>
          </p:cNvPicPr>
          <p:nvPr/>
        </p:nvPicPr>
        <p:blipFill>
          <a:blip r:embed="rId7" cstate="print"/>
          <a:srcRect r="7476" b="4063"/>
          <a:stretch>
            <a:fillRect/>
          </a:stretch>
        </p:blipFill>
        <p:spPr bwMode="auto">
          <a:xfrm>
            <a:off x="5220072" y="980728"/>
            <a:ext cx="3456384" cy="2160240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Театрализованная деятельность </a:t>
            </a:r>
            <a:endParaRPr lang="ru-RU" sz="2400" i="1" dirty="0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C:\Users\Лариса\Desktop\ПРОДОЛЖЕНИЕ ФОТО  (3)\20190418_1708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226" r="13044"/>
          <a:stretch>
            <a:fillRect/>
          </a:stretch>
        </p:blipFill>
        <p:spPr bwMode="auto">
          <a:xfrm>
            <a:off x="1115616" y="1412776"/>
            <a:ext cx="3096344" cy="2304256"/>
          </a:xfrm>
          <a:prstGeom prst="flowChartAlternateProcess">
            <a:avLst/>
          </a:prstGeom>
          <a:noFill/>
        </p:spPr>
      </p:pic>
      <p:pic>
        <p:nvPicPr>
          <p:cNvPr id="2051" name="Picture 3" descr="C:\Users\Лариса\Desktop\ПРОДОЛЖЕНИЕ ФОТО  (3)\20190418_170829.jpg"/>
          <p:cNvPicPr>
            <a:picLocks noChangeAspect="1" noChangeArrowheads="1"/>
          </p:cNvPicPr>
          <p:nvPr/>
        </p:nvPicPr>
        <p:blipFill>
          <a:blip r:embed="rId4" cstate="print"/>
          <a:srcRect l="9838" t="14563" r="7476" b="4063"/>
          <a:stretch>
            <a:fillRect/>
          </a:stretch>
        </p:blipFill>
        <p:spPr bwMode="auto">
          <a:xfrm>
            <a:off x="5004048" y="1412776"/>
            <a:ext cx="3312368" cy="2232248"/>
          </a:xfrm>
          <a:prstGeom prst="flowChartAlternateProcess">
            <a:avLst/>
          </a:prstGeom>
          <a:noFill/>
        </p:spPr>
      </p:pic>
      <p:pic>
        <p:nvPicPr>
          <p:cNvPr id="2052" name="Picture 4" descr="C:\Users\Лариса\Desktop\ПРОДОЛЖЕНИЕ ФОТО  (3)\20190418_170938.jpg"/>
          <p:cNvPicPr>
            <a:picLocks noChangeAspect="1" noChangeArrowheads="1"/>
          </p:cNvPicPr>
          <p:nvPr/>
        </p:nvPicPr>
        <p:blipFill>
          <a:blip r:embed="rId5" cstate="print"/>
          <a:srcRect l="12201" t="11938" r="5113" b="6688"/>
          <a:stretch>
            <a:fillRect/>
          </a:stretch>
        </p:blipFill>
        <p:spPr bwMode="auto">
          <a:xfrm>
            <a:off x="2699792" y="3933056"/>
            <a:ext cx="3888432" cy="2304256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99412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Этапы работы</a:t>
            </a:r>
            <a:endParaRPr lang="ru-RU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457200" indent="-45720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Первым этапом работы над проектом, был выбор темы.</a:t>
            </a:r>
          </a:p>
          <a:p>
            <a:pPr marL="457200" indent="-4572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Второй этап – разработка проекта.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Третий этап – это выполнение (практическая часть)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«Огородная сказка»</a:t>
            </a:r>
            <a:endParaRPr lang="ru-RU" sz="2400" i="1" dirty="0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Лариса\Desktop\ПРОДОЛЖЕНИЕ ФОТО  (3)\IMG-20190417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908"/>
          <a:stretch>
            <a:fillRect/>
          </a:stretch>
        </p:blipFill>
        <p:spPr bwMode="auto">
          <a:xfrm>
            <a:off x="899592" y="1412776"/>
            <a:ext cx="3449357" cy="2332856"/>
          </a:xfrm>
          <a:prstGeom prst="flowChartAlternateProcess">
            <a:avLst/>
          </a:prstGeom>
          <a:noFill/>
        </p:spPr>
      </p:pic>
      <p:pic>
        <p:nvPicPr>
          <p:cNvPr id="3075" name="Picture 3" descr="C:\Users\Лариса\Desktop\ПРОДОЛЖЕНИЕ ФОТО  (3)\20190416_183201.jpg"/>
          <p:cNvPicPr>
            <a:picLocks noChangeAspect="1" noChangeArrowheads="1"/>
          </p:cNvPicPr>
          <p:nvPr/>
        </p:nvPicPr>
        <p:blipFill>
          <a:blip r:embed="rId4" cstate="print"/>
          <a:srcRect t="5376"/>
          <a:stretch>
            <a:fillRect/>
          </a:stretch>
        </p:blipFill>
        <p:spPr bwMode="auto">
          <a:xfrm>
            <a:off x="4716016" y="1412776"/>
            <a:ext cx="3672408" cy="2304256"/>
          </a:xfrm>
          <a:prstGeom prst="flowChartAlternateProcess">
            <a:avLst/>
          </a:prstGeom>
          <a:noFill/>
        </p:spPr>
      </p:pic>
      <p:pic>
        <p:nvPicPr>
          <p:cNvPr id="3076" name="Picture 4" descr="C:\Users\Лариса\Desktop\ПРОДОЛЖЕНИЕ ФОТО  (3)\20190416_184208.jpg"/>
          <p:cNvPicPr>
            <a:picLocks noChangeAspect="1" noChangeArrowheads="1"/>
          </p:cNvPicPr>
          <p:nvPr/>
        </p:nvPicPr>
        <p:blipFill>
          <a:blip r:embed="rId5" cstate="print"/>
          <a:srcRect l="5901" t="2751"/>
          <a:stretch>
            <a:fillRect/>
          </a:stretch>
        </p:blipFill>
        <p:spPr bwMode="auto">
          <a:xfrm>
            <a:off x="899592" y="4293096"/>
            <a:ext cx="3744416" cy="2304256"/>
          </a:xfrm>
          <a:prstGeom prst="flowChartAlternateProcess">
            <a:avLst/>
          </a:prstGeom>
          <a:noFill/>
        </p:spPr>
      </p:pic>
      <p:pic>
        <p:nvPicPr>
          <p:cNvPr id="8" name="Picture 3" descr="C:\Users\Лариса\Desktop\ПРОДОЛЖЕНИЕ ФОТО  (3)\IMG-20190417-WA0003.jpg"/>
          <p:cNvPicPr>
            <a:picLocks noChangeAspect="1" noChangeArrowheads="1"/>
          </p:cNvPicPr>
          <p:nvPr/>
        </p:nvPicPr>
        <p:blipFill>
          <a:blip r:embed="rId6" cstate="print"/>
          <a:srcRect t="16400" b="12851"/>
          <a:stretch>
            <a:fillRect/>
          </a:stretch>
        </p:blipFill>
        <p:spPr bwMode="auto">
          <a:xfrm>
            <a:off x="5076056" y="4293096"/>
            <a:ext cx="3600400" cy="223224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Итог </a:t>
            </a:r>
            <a:endParaRPr lang="ru-RU" sz="4000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результате  реализации проектов у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повысилась познавательная и речевая  активность, творческие способности, коммуникативные навыки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  изобразительной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Вывод </a:t>
            </a:r>
            <a:endParaRPr lang="ru-RU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проектной деятельности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 младшей группе доступна и реализуема.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Главное – это желание работать по-новому, чтобы было доступно и интересно детям, в  каком бы возрасте они не были.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6"/>
                </a:solidFill>
                <a:latin typeface="Monotype Corsiva" pitchFamily="66" charset="0"/>
                <a:cs typeface="Times New Roman" pitchFamily="18" charset="0"/>
              </a:rPr>
              <a:t>Проект «Петушок с семьёй»</a:t>
            </a:r>
            <a:endParaRPr lang="ru-RU" sz="2400" dirty="0">
              <a:solidFill>
                <a:schemeClr val="accent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знакомить детей с понятием «Семья» на примере семьи петушка, формировать азы экологического воспитания, содействовать интересу детей к объектам природы, формировать познавательную активность.</a:t>
            </a: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 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Познавательно - творческий, игровой.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u="sng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Краткосрочный </a:t>
            </a:r>
            <a:r>
              <a:rPr lang="ru-RU" sz="2000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(двухнедельный)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u="sng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286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Воспитатель, дети, родители.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Изобразительная деятельность </a:t>
            </a:r>
            <a:endParaRPr lang="ru-RU" sz="2400" i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Лариса\Desktop\фото к проекту\20170918_102525.jpg"/>
          <p:cNvPicPr>
            <a:picLocks noGrp="1"/>
          </p:cNvPicPr>
          <p:nvPr>
            <p:ph idx="1"/>
          </p:nvPr>
        </p:nvPicPr>
        <p:blipFill>
          <a:blip r:embed="rId3" cstate="print"/>
          <a:srcRect r="16054"/>
          <a:stretch>
            <a:fillRect/>
          </a:stretch>
        </p:blipFill>
        <p:spPr bwMode="auto">
          <a:xfrm>
            <a:off x="1187624" y="1412776"/>
            <a:ext cx="3401770" cy="237626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ариса\Desktop\фото к проекту\20170918_102118.jpg"/>
          <p:cNvPicPr/>
          <p:nvPr/>
        </p:nvPicPr>
        <p:blipFill>
          <a:blip r:embed="rId4" cstate="print"/>
          <a:srcRect l="4908"/>
          <a:stretch>
            <a:fillRect/>
          </a:stretch>
        </p:blipFill>
        <p:spPr bwMode="auto">
          <a:xfrm>
            <a:off x="4716016" y="3789040"/>
            <a:ext cx="3600400" cy="237626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Лепбук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«Домашние животные»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Лариса\Desktop\Desktop\фотки с телефона\20180321_190820.jpg"/>
          <p:cNvPicPr>
            <a:picLocks noGrp="1"/>
          </p:cNvPicPr>
          <p:nvPr>
            <p:ph idx="1"/>
          </p:nvPr>
        </p:nvPicPr>
        <p:blipFill>
          <a:blip r:embed="rId3" cstate="print"/>
          <a:srcRect l="4822" t="15915" r="3807" b="9384"/>
          <a:stretch>
            <a:fillRect/>
          </a:stretch>
        </p:blipFill>
        <p:spPr bwMode="auto">
          <a:xfrm rot="21330590">
            <a:off x="1254938" y="1520120"/>
            <a:ext cx="2886260" cy="367240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ариса\Desktop\Desktop\фотки с телефона\20180321_190656.jpg"/>
          <p:cNvPicPr/>
          <p:nvPr/>
        </p:nvPicPr>
        <p:blipFill>
          <a:blip r:embed="rId4" cstate="print"/>
          <a:srcRect t="9108" b="5428"/>
          <a:stretch>
            <a:fillRect/>
          </a:stretch>
        </p:blipFill>
        <p:spPr bwMode="auto">
          <a:xfrm rot="504684">
            <a:off x="5102995" y="1743214"/>
            <a:ext cx="2808312" cy="3528391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Лепбук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«Моя семья»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Лариса\Desktop\Новая фото с телефона\20190405_123308.jpg"/>
          <p:cNvPicPr>
            <a:picLocks noGrp="1"/>
          </p:cNvPicPr>
          <p:nvPr>
            <p:ph idx="1"/>
          </p:nvPr>
        </p:nvPicPr>
        <p:blipFill>
          <a:blip r:embed="rId3" cstate="print"/>
          <a:srcRect t="9450" b="5473"/>
          <a:stretch>
            <a:fillRect/>
          </a:stretch>
        </p:blipFill>
        <p:spPr bwMode="auto">
          <a:xfrm>
            <a:off x="611560" y="1124744"/>
            <a:ext cx="4104456" cy="2448272"/>
          </a:xfrm>
          <a:prstGeom prst="flowChartAlternateProcess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7" name="Рисунок 6" descr="C:\Users\Лариса\Desktop\Новая фото с телефона\20190405_123243.jpg"/>
          <p:cNvPicPr/>
          <p:nvPr/>
        </p:nvPicPr>
        <p:blipFill>
          <a:blip r:embed="rId4" cstate="print"/>
          <a:srcRect b="8184"/>
          <a:stretch>
            <a:fillRect/>
          </a:stretch>
        </p:blipFill>
        <p:spPr bwMode="auto">
          <a:xfrm>
            <a:off x="4283968" y="3645024"/>
            <a:ext cx="4392488" cy="264584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Проект «Приусадебный участок моей мечты»</a:t>
            </a:r>
            <a:endParaRPr lang="ru-RU" sz="2400" dirty="0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создать условия направленные: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на расширение у детей представлений о растениях, о том, где они растут, о необходимых условиях их роста; о пользе для человека;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на развитие познавательно-исследовательской деятельности путем экспериментирования.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Тип проекта: познавательно-исследовательский.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 краткосрочный  (март).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Участники проекта: дети, родители, воспитатели группы.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Шаблоны презентаций\дыхание весны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93" y="6504"/>
            <a:ext cx="9159593" cy="685149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Опытно – экспериментальная деятельность </a:t>
            </a:r>
            <a:endParaRPr lang="ru-RU" sz="2400" i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дневник фото\IMG_3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7090"/>
          <a:stretch>
            <a:fillRect/>
          </a:stretch>
        </p:blipFill>
        <p:spPr bwMode="auto">
          <a:xfrm>
            <a:off x="395536" y="1124744"/>
            <a:ext cx="2520280" cy="1944216"/>
          </a:xfrm>
          <a:prstGeom prst="flowChartAlternateProcess">
            <a:avLst/>
          </a:prstGeom>
          <a:noFill/>
        </p:spPr>
      </p:pic>
      <p:pic>
        <p:nvPicPr>
          <p:cNvPr id="1029" name="Picture 5" descr="C:\Users\Лариса\Desktop\дневник фото\IMG_3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24744"/>
            <a:ext cx="2664296" cy="2016224"/>
          </a:xfrm>
          <a:prstGeom prst="flowChartAlternateProcess">
            <a:avLst/>
          </a:prstGeom>
          <a:noFill/>
        </p:spPr>
      </p:pic>
      <p:pic>
        <p:nvPicPr>
          <p:cNvPr id="1030" name="Picture 6" descr="C:\Users\Лариса\Desktop\дневник фото\IMG_3061.JPG"/>
          <p:cNvPicPr>
            <a:picLocks noChangeAspect="1" noChangeArrowheads="1"/>
          </p:cNvPicPr>
          <p:nvPr/>
        </p:nvPicPr>
        <p:blipFill>
          <a:blip r:embed="rId5" cstate="print"/>
          <a:srcRect l="7476" r="13019" b="13901"/>
          <a:stretch>
            <a:fillRect/>
          </a:stretch>
        </p:blipFill>
        <p:spPr bwMode="auto">
          <a:xfrm>
            <a:off x="3131840" y="1772816"/>
            <a:ext cx="2880320" cy="1944216"/>
          </a:xfrm>
          <a:prstGeom prst="flowChartAlternateProcess">
            <a:avLst/>
          </a:prstGeom>
          <a:noFill/>
        </p:spPr>
      </p:pic>
      <p:pic>
        <p:nvPicPr>
          <p:cNvPr id="1031" name="Picture 7" descr="C:\Users\Лариса\Desktop\дневник фото\IMG_32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2736304" cy="1872208"/>
          </a:xfrm>
          <a:prstGeom prst="flowChartAlternateProcess">
            <a:avLst/>
          </a:prstGeom>
          <a:noFill/>
        </p:spPr>
      </p:pic>
      <p:pic>
        <p:nvPicPr>
          <p:cNvPr id="1032" name="Picture 8" descr="C:\Users\Лариса\Desktop\дневник фото\IMG_3224.JPG"/>
          <p:cNvPicPr>
            <a:picLocks noChangeAspect="1" noChangeArrowheads="1"/>
          </p:cNvPicPr>
          <p:nvPr/>
        </p:nvPicPr>
        <p:blipFill>
          <a:blip r:embed="rId7" cstate="print"/>
          <a:srcRect b="18750"/>
          <a:stretch>
            <a:fillRect/>
          </a:stretch>
        </p:blipFill>
        <p:spPr bwMode="auto">
          <a:xfrm>
            <a:off x="5940152" y="3861048"/>
            <a:ext cx="2880320" cy="1872208"/>
          </a:xfrm>
          <a:prstGeom prst="flowChartAlternateProcess">
            <a:avLst/>
          </a:prstGeom>
          <a:noFill/>
        </p:spPr>
      </p:pic>
      <p:pic>
        <p:nvPicPr>
          <p:cNvPr id="1033" name="Picture 9" descr="C:\Users\Лариса\Desktop\дневник фото\IMG_3228.JPG"/>
          <p:cNvPicPr>
            <a:picLocks noChangeAspect="1" noChangeArrowheads="1"/>
          </p:cNvPicPr>
          <p:nvPr/>
        </p:nvPicPr>
        <p:blipFill>
          <a:blip r:embed="rId8" cstate="print"/>
          <a:srcRect t="6817" b="8651"/>
          <a:stretch>
            <a:fillRect/>
          </a:stretch>
        </p:blipFill>
        <p:spPr bwMode="auto">
          <a:xfrm>
            <a:off x="3203848" y="4365104"/>
            <a:ext cx="2592288" cy="1872208"/>
          </a:xfrm>
          <a:prstGeom prst="flowChartAlternateProcess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547</Words>
  <Application>Microsoft Office PowerPoint</Application>
  <PresentationFormat>Экран (4:3)</PresentationFormat>
  <Paragraphs>95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Муниципальное бюджетное дошкольное образовательное учреждение «Детский сад №89» общеразвивающего вида Октябрьского района г. Барнаула</vt:lpstr>
      <vt:lpstr>Плюсы проектного метода</vt:lpstr>
      <vt:lpstr>Этапы работы</vt:lpstr>
      <vt:lpstr>Проект «Петушок с семьёй»</vt:lpstr>
      <vt:lpstr>Изобразительная деятельность </vt:lpstr>
      <vt:lpstr>Лепбук «Домашние животные»</vt:lpstr>
      <vt:lpstr>Лепбук «Моя семья»</vt:lpstr>
      <vt:lpstr>Проект «Приусадебный участок моей мечты»</vt:lpstr>
      <vt:lpstr>Опытно – экспериментальная деятельность </vt:lpstr>
      <vt:lpstr>Огород на окне</vt:lpstr>
      <vt:lpstr>Проект «Золотая осень»</vt:lpstr>
      <vt:lpstr>Изобразительная деятельность</vt:lpstr>
      <vt:lpstr>Аппликация </vt:lpstr>
      <vt:lpstr>«Что у осени в корзинке» (выставка творческих работ)</vt:lpstr>
      <vt:lpstr>Праздник осени </vt:lpstr>
      <vt:lpstr>Проект «Зимушка зима»</vt:lpstr>
      <vt:lpstr>Изобразительная деятельность</vt:lpstr>
      <vt:lpstr>Опытно экспериментальная деятельность «Свойства снега»</vt:lpstr>
      <vt:lpstr>Проект «Новый год у ворот»</vt:lpstr>
      <vt:lpstr>Изобразительная деятельность </vt:lpstr>
      <vt:lpstr>Слайд 21</vt:lpstr>
      <vt:lpstr>Выставка творческих работ «Новогодняя сказка»</vt:lpstr>
      <vt:lpstr>Новогодний праздник </vt:lpstr>
      <vt:lpstr>Проект «Снег, снеговик»</vt:lpstr>
      <vt:lpstr>Аппликация из ватных дисков «Друзья для снеговика»</vt:lpstr>
      <vt:lpstr>Лепка «Снеговик»</vt:lpstr>
      <vt:lpstr>Проект «Витамины растут на грядке»</vt:lpstr>
      <vt:lpstr>Изобразительная деятельность</vt:lpstr>
      <vt:lpstr>Театрализованная деятельность </vt:lpstr>
      <vt:lpstr>«Огородная сказка»</vt:lpstr>
      <vt:lpstr>Итог </vt:lpstr>
      <vt:lpstr>Вывод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Лариса</cp:lastModifiedBy>
  <cp:revision>77</cp:revision>
  <dcterms:created xsi:type="dcterms:W3CDTF">2015-02-13T20:43:51Z</dcterms:created>
  <dcterms:modified xsi:type="dcterms:W3CDTF">2019-05-13T01:50:45Z</dcterms:modified>
</cp:coreProperties>
</file>