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0" r:id="rId3"/>
    <p:sldId id="280" r:id="rId4"/>
    <p:sldId id="261" r:id="rId5"/>
    <p:sldId id="268" r:id="rId6"/>
    <p:sldId id="278" r:id="rId7"/>
    <p:sldId id="269" r:id="rId8"/>
    <p:sldId id="262" r:id="rId9"/>
    <p:sldId id="270" r:id="rId10"/>
    <p:sldId id="265" r:id="rId11"/>
    <p:sldId id="275" r:id="rId12"/>
    <p:sldId id="276" r:id="rId13"/>
    <p:sldId id="277" r:id="rId14"/>
    <p:sldId id="274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99FF"/>
    <a:srgbClr val="00CCFF"/>
    <a:srgbClr val="00FF00"/>
    <a:srgbClr val="000000"/>
    <a:srgbClr val="66CC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9068" autoAdjust="0"/>
  </p:normalViewPr>
  <p:slideViewPr>
    <p:cSldViewPr>
      <p:cViewPr>
        <p:scale>
          <a:sx n="100" d="100"/>
          <a:sy n="100" d="100"/>
        </p:scale>
        <p:origin x="-294" y="1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65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9DFFC-F0C4-47B1-A3B1-D9CF81E087A9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D4C0A-8126-4AA2-B308-129005C73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4C0A-8126-4AA2-B308-129005C737F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4C0A-8126-4AA2-B308-129005C737F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4C0A-8126-4AA2-B308-129005C737F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4C0A-8126-4AA2-B308-129005C737F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4C0A-8126-4AA2-B308-129005C737F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4C0A-8126-4AA2-B308-129005C737F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CFE6-71E4-425C-A08E-81D063C22F9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CF14-5075-4C49-ABD3-8B06D9CD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CFE6-71E4-425C-A08E-81D063C22F9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CF14-5075-4C49-ABD3-8B06D9CD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CFE6-71E4-425C-A08E-81D063C22F9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CF14-5075-4C49-ABD3-8B06D9CD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CFE6-71E4-425C-A08E-81D063C22F9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CF14-5075-4C49-ABD3-8B06D9CD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CFE6-71E4-425C-A08E-81D063C22F9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CF14-5075-4C49-ABD3-8B06D9CD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CFE6-71E4-425C-A08E-81D063C22F9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CF14-5075-4C49-ABD3-8B06D9CD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CFE6-71E4-425C-A08E-81D063C22F9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CF14-5075-4C49-ABD3-8B06D9CD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CFE6-71E4-425C-A08E-81D063C22F9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CF14-5075-4C49-ABD3-8B06D9CD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CFE6-71E4-425C-A08E-81D063C22F9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CF14-5075-4C49-ABD3-8B06D9CD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CFE6-71E4-425C-A08E-81D063C22F9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CF14-5075-4C49-ABD3-8B06D9CD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CFE6-71E4-425C-A08E-81D063C22F9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CF14-5075-4C49-ABD3-8B06D9CD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CFE6-71E4-425C-A08E-81D063C22F97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CF14-5075-4C49-ABD3-8B06D9CD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ас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688" y="0"/>
            <a:ext cx="91773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648071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endParaRPr lang="ru-RU" sz="24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704856" cy="350594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 – ПРОСТРАНСТВЕННАЯ СРЕДА </a:t>
            </a:r>
            <a:br>
              <a:rPr lang="ru-RU" sz="1800" b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ВТОРОЙ ГРУППЕ РАННЕГО ВОЗРАСТА</a:t>
            </a:r>
            <a:br>
              <a:rPr lang="ru-RU" sz="1800" b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«КОЛОБОК»</a:t>
            </a:r>
            <a:endParaRPr lang="ru-RU" sz="1800" dirty="0"/>
          </a:p>
        </p:txBody>
      </p:sp>
      <p:sp>
        <p:nvSpPr>
          <p:cNvPr id="21506" name="AutoShape 2" descr="https://avatars.mds.yandex.net/get-pdb/1348397/0341e6e6-2924-435d-84d7-4917c4bf31f6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Лариса\Downloads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2448272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9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речи у коммуникативных способностей детей: связная речь, подготовка к обучению грамоте, звуковая культура речи, грамматически правильная речь, практическое овладение нормами речи.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55776" y="1484784"/>
            <a:ext cx="396044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РЕЧЕВОГО РАЗВИТИЯ </a:t>
            </a:r>
          </a:p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«ГОВОРУШКА»</a:t>
            </a:r>
            <a:endParaRPr lang="ru-RU" sz="1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олубой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-33338" y="0"/>
            <a:ext cx="9177338" cy="6858000"/>
          </a:xfrm>
        </p:spPr>
      </p:pic>
      <p:pic>
        <p:nvPicPr>
          <p:cNvPr id="3" name="Picture 2" descr="E:\02\IMG_20181127_133205.jpg"/>
          <p:cNvPicPr>
            <a:picLocks noChangeAspect="1" noChangeArrowheads="1"/>
          </p:cNvPicPr>
          <p:nvPr/>
        </p:nvPicPr>
        <p:blipFill>
          <a:blip r:embed="rId4" cstate="print"/>
          <a:srcRect l="4762" r="2381"/>
          <a:stretch>
            <a:fillRect/>
          </a:stretch>
        </p:blipFill>
        <p:spPr bwMode="auto">
          <a:xfrm>
            <a:off x="3491880" y="2492896"/>
            <a:ext cx="2376264" cy="23762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7" name="Picture 3" descr="E:\02\IMG_20181127_143343.jpg"/>
          <p:cNvPicPr>
            <a:picLocks noChangeAspect="1" noChangeArrowheads="1"/>
          </p:cNvPicPr>
          <p:nvPr/>
        </p:nvPicPr>
        <p:blipFill>
          <a:blip r:embed="rId5" cstate="print"/>
          <a:srcRect l="6667" t="2632" r="5000"/>
          <a:stretch>
            <a:fillRect/>
          </a:stretch>
        </p:blipFill>
        <p:spPr bwMode="auto">
          <a:xfrm>
            <a:off x="179512" y="1412776"/>
            <a:ext cx="2448272" cy="201622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8" name="Picture 4" descr="E:\02\IMG_20181127_143313.jpg"/>
          <p:cNvPicPr>
            <a:picLocks noChangeAspect="1" noChangeArrowheads="1"/>
          </p:cNvPicPr>
          <p:nvPr/>
        </p:nvPicPr>
        <p:blipFill>
          <a:blip r:embed="rId6" cstate="print"/>
          <a:srcRect l="5600" t="2778" b="2778"/>
          <a:stretch>
            <a:fillRect/>
          </a:stretch>
        </p:blipFill>
        <p:spPr bwMode="auto">
          <a:xfrm>
            <a:off x="6660232" y="1412776"/>
            <a:ext cx="2211710" cy="201622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9" name="Picture 5" descr="E:\02\IMG_20181127_1433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645024"/>
            <a:ext cx="2448272" cy="201622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30" name="Picture 6" descr="E:\02\IMG_20181127_143326.jpg"/>
          <p:cNvPicPr>
            <a:picLocks noChangeAspect="1" noChangeArrowheads="1"/>
          </p:cNvPicPr>
          <p:nvPr/>
        </p:nvPicPr>
        <p:blipFill>
          <a:blip r:embed="rId8" cstate="print"/>
          <a:srcRect l="4375" r="1564"/>
          <a:stretch>
            <a:fillRect/>
          </a:stretch>
        </p:blipFill>
        <p:spPr bwMode="auto">
          <a:xfrm>
            <a:off x="6732240" y="3645024"/>
            <a:ext cx="2160240" cy="20882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ПОЗНАВАТЕЛЬНОЕ  РАЗВИТИЕ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сенсорной культуры, конструирование.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131840" y="1268760"/>
            <a:ext cx="3024336" cy="43204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СЕНСОРИКИ </a:t>
            </a:r>
          </a:p>
        </p:txBody>
      </p:sp>
      <p:pic>
        <p:nvPicPr>
          <p:cNvPr id="4" name="Содержимое 3" descr="голубой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-33338" y="0"/>
            <a:ext cx="9177338" cy="6858000"/>
          </a:xfrm>
        </p:spPr>
      </p:pic>
      <p:pic>
        <p:nvPicPr>
          <p:cNvPr id="1026" name="Picture 2" descr="C:\Users\Лариса\Desktop\Новая фото с телефона\20190328_132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2664296" cy="187220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7" name="Picture 3" descr="C:\Users\Лариса\Desktop\Новая фото с телефона\20190328_132813.jpg"/>
          <p:cNvPicPr>
            <a:picLocks noChangeAspect="1" noChangeArrowheads="1"/>
          </p:cNvPicPr>
          <p:nvPr/>
        </p:nvPicPr>
        <p:blipFill>
          <a:blip r:embed="rId5" cstate="print"/>
          <a:srcRect r="10870"/>
          <a:stretch>
            <a:fillRect/>
          </a:stretch>
        </p:blipFill>
        <p:spPr bwMode="auto">
          <a:xfrm>
            <a:off x="6372200" y="1412776"/>
            <a:ext cx="2592288" cy="187220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8" name="Picture 4" descr="C:\Users\Лариса\Desktop\Новая фото с телефона\20190328_132803.jpg"/>
          <p:cNvPicPr>
            <a:picLocks noChangeAspect="1" noChangeArrowheads="1"/>
          </p:cNvPicPr>
          <p:nvPr/>
        </p:nvPicPr>
        <p:blipFill>
          <a:blip r:embed="rId6" cstate="print"/>
          <a:srcRect t="21920" b="3550"/>
          <a:stretch>
            <a:fillRect/>
          </a:stretch>
        </p:blipFill>
        <p:spPr bwMode="auto">
          <a:xfrm>
            <a:off x="3707904" y="2492896"/>
            <a:ext cx="2160240" cy="24482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9" name="Picture 5" descr="C:\Users\Лариса\Desktop\Новая фото с телефона\20190328_132722.jpg"/>
          <p:cNvPicPr>
            <a:picLocks noChangeAspect="1" noChangeArrowheads="1"/>
          </p:cNvPicPr>
          <p:nvPr/>
        </p:nvPicPr>
        <p:blipFill>
          <a:blip r:embed="rId7" cstate="print"/>
          <a:srcRect b="20000"/>
          <a:stretch>
            <a:fillRect/>
          </a:stretch>
        </p:blipFill>
        <p:spPr bwMode="auto">
          <a:xfrm>
            <a:off x="395536" y="3861048"/>
            <a:ext cx="2664296" cy="187220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30" name="Picture 6" descr="C:\Users\Лариса\Desktop\Новая фото с телефона\20190328_132850.jpg"/>
          <p:cNvPicPr>
            <a:picLocks noChangeAspect="1" noChangeArrowheads="1"/>
          </p:cNvPicPr>
          <p:nvPr/>
        </p:nvPicPr>
        <p:blipFill>
          <a:blip r:embed="rId8" cstate="print"/>
          <a:srcRect t="36364"/>
          <a:stretch>
            <a:fillRect/>
          </a:stretch>
        </p:blipFill>
        <p:spPr bwMode="auto">
          <a:xfrm>
            <a:off x="6372200" y="3861048"/>
            <a:ext cx="2520280" cy="1800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ПОЗНАВАТЕЛЬНОЕ  РАЗВИТИЕ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кругозора и познавательно – исследовательской деятельности в природе, развитие математических представлений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915816" y="1268760"/>
            <a:ext cx="3528392" cy="43204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ПРИРОДЫ</a:t>
            </a:r>
          </a:p>
        </p:txBody>
      </p:sp>
      <p:pic>
        <p:nvPicPr>
          <p:cNvPr id="4" name="Содержимое 3" descr="голубой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7338" cy="6858000"/>
          </a:xfrm>
        </p:spPr>
      </p:pic>
      <p:pic>
        <p:nvPicPr>
          <p:cNvPr id="2050" name="Picture 2" descr="C:\Users\Лариса\Desktop\Новая фото с телефона\20190328_142530.jpg"/>
          <p:cNvPicPr>
            <a:picLocks noChangeAspect="1" noChangeArrowheads="1"/>
          </p:cNvPicPr>
          <p:nvPr/>
        </p:nvPicPr>
        <p:blipFill>
          <a:blip r:embed="rId4" cstate="print"/>
          <a:srcRect l="7018" r="7913" b="3226"/>
          <a:stretch>
            <a:fillRect/>
          </a:stretch>
        </p:blipFill>
        <p:spPr bwMode="auto">
          <a:xfrm>
            <a:off x="179512" y="1268760"/>
            <a:ext cx="2736304" cy="21602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098" name="Picture 2" descr="E:\02\IMG_20190328_135014.jpg"/>
          <p:cNvPicPr>
            <a:picLocks noChangeAspect="1" noChangeArrowheads="1"/>
          </p:cNvPicPr>
          <p:nvPr/>
        </p:nvPicPr>
        <p:blipFill>
          <a:blip r:embed="rId5" cstate="print"/>
          <a:srcRect t="2817" r="9091"/>
          <a:stretch>
            <a:fillRect/>
          </a:stretch>
        </p:blipFill>
        <p:spPr bwMode="auto">
          <a:xfrm>
            <a:off x="6444208" y="1196752"/>
            <a:ext cx="2448272" cy="2304256"/>
          </a:xfrm>
          <a:prstGeom prst="rect">
            <a:avLst/>
          </a:prstGeom>
          <a:noFill/>
        </p:spPr>
      </p:pic>
      <p:pic>
        <p:nvPicPr>
          <p:cNvPr id="4099" name="Picture 3" descr="E:\02\IMG_20190328_1349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988840"/>
            <a:ext cx="3024336" cy="1800200"/>
          </a:xfrm>
          <a:prstGeom prst="rect">
            <a:avLst/>
          </a:prstGeom>
          <a:noFill/>
        </p:spPr>
      </p:pic>
      <p:pic>
        <p:nvPicPr>
          <p:cNvPr id="4100" name="Picture 4" descr="C:\Users\Лариса\Desktop\Новая фото с телефона\20190408_1752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717032"/>
            <a:ext cx="2448272" cy="21602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101" name="Picture 5" descr="C:\Users\Лариса\Desktop\Новая фото с телефона\20190408_174000.jpg"/>
          <p:cNvPicPr>
            <a:picLocks noChangeAspect="1" noChangeArrowheads="1"/>
          </p:cNvPicPr>
          <p:nvPr/>
        </p:nvPicPr>
        <p:blipFill>
          <a:blip r:embed="rId8" cstate="print"/>
          <a:srcRect t="10507" b="5433"/>
          <a:stretch>
            <a:fillRect/>
          </a:stretch>
        </p:blipFill>
        <p:spPr bwMode="auto">
          <a:xfrm>
            <a:off x="6516216" y="3645024"/>
            <a:ext cx="2304256" cy="23762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6" name="Picture 2" descr="F:\DCIM\144___05\IMG_3550.JPG"/>
          <p:cNvPicPr>
            <a:picLocks noChangeAspect="1" noChangeArrowheads="1"/>
          </p:cNvPicPr>
          <p:nvPr/>
        </p:nvPicPr>
        <p:blipFill>
          <a:blip r:embed="rId9" cstate="print"/>
          <a:srcRect l="20075" t="14712" r="7476" b="17407"/>
          <a:stretch>
            <a:fillRect/>
          </a:stretch>
        </p:blipFill>
        <p:spPr bwMode="auto">
          <a:xfrm>
            <a:off x="3275856" y="3933056"/>
            <a:ext cx="2808312" cy="201622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ПОЗНАВАТЕЛЬНОЕ  РАЗВИТИЕ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627784" y="1484784"/>
            <a:ext cx="3672408" cy="576064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КОНСТРУКТИВНОЙ ДЕЯТЕЛЬНОСТИ </a:t>
            </a:r>
          </a:p>
        </p:txBody>
      </p:sp>
      <p:pic>
        <p:nvPicPr>
          <p:cNvPr id="4" name="Содержимое 3" descr="голубой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-33338" y="0"/>
            <a:ext cx="9177338" cy="6858000"/>
          </a:xfrm>
        </p:spPr>
      </p:pic>
      <p:pic>
        <p:nvPicPr>
          <p:cNvPr id="2050" name="Picture 2" descr="C:\Users\Лариса\Desktop\Новая фото с телефона\20190328_132318.jpg"/>
          <p:cNvPicPr>
            <a:picLocks noChangeAspect="1" noChangeArrowheads="1"/>
          </p:cNvPicPr>
          <p:nvPr/>
        </p:nvPicPr>
        <p:blipFill>
          <a:blip r:embed="rId4" cstate="print"/>
          <a:srcRect l="3846" t="7143" b="9524"/>
          <a:stretch>
            <a:fillRect/>
          </a:stretch>
        </p:blipFill>
        <p:spPr bwMode="auto">
          <a:xfrm>
            <a:off x="4860032" y="3861048"/>
            <a:ext cx="2448272" cy="19442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6" name="Picture 2" descr="C:\Users\Лариса\Desktop\Новая папка\IMG-20190409-WA0000.jpg"/>
          <p:cNvPicPr>
            <a:picLocks noChangeAspect="1" noChangeArrowheads="1"/>
          </p:cNvPicPr>
          <p:nvPr/>
        </p:nvPicPr>
        <p:blipFill>
          <a:blip r:embed="rId5" cstate="print"/>
          <a:srcRect r="6668" b="18101"/>
          <a:stretch>
            <a:fillRect/>
          </a:stretch>
        </p:blipFill>
        <p:spPr bwMode="auto">
          <a:xfrm>
            <a:off x="6444208" y="1412776"/>
            <a:ext cx="2520280" cy="23762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7" name="Picture 3" descr="C:\Users\Лариса\Desktop\Новая папка\IMG-20190409-WA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12776"/>
            <a:ext cx="2232248" cy="23762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8" name="Picture 4" descr="C:\Users\Лариса\Desktop\Новая папка\IMG-20190409-WA0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861048"/>
            <a:ext cx="2232248" cy="20882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9036496" cy="1196751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ФИЗИЧЕСКОЕ  РАЗВИТИЕ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Правила здорового образа жизни. Основных движения,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упражнение, спортивные упражнения, подвижные игры, элементы спортивных игр, упражнения для развития физических качеств.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648072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ФИЗИЧЕСКОГО РАЗВИТИЯ </a:t>
            </a:r>
          </a:p>
          <a:p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«КРЕПЫШИ</a:t>
            </a:r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олубой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-33338" y="0"/>
            <a:ext cx="9177338" cy="6858000"/>
          </a:xfrm>
          <a:solidFill>
            <a:srgbClr val="7030A0"/>
          </a:solidFill>
          <a:ln w="38100">
            <a:solidFill>
              <a:srgbClr val="00B0F0"/>
            </a:solidFill>
          </a:ln>
        </p:spPr>
      </p:pic>
      <p:pic>
        <p:nvPicPr>
          <p:cNvPr id="1026" name="Picture 2" descr="C:\Users\Лариса\Desktop\Новая фото с телефона\156___01\IMG_3972.JPG"/>
          <p:cNvPicPr>
            <a:picLocks noChangeAspect="1" noChangeArrowheads="1"/>
          </p:cNvPicPr>
          <p:nvPr/>
        </p:nvPicPr>
        <p:blipFill>
          <a:blip r:embed="rId4" cstate="print"/>
          <a:srcRect r="2632"/>
          <a:stretch>
            <a:fillRect/>
          </a:stretch>
        </p:blipFill>
        <p:spPr bwMode="auto">
          <a:xfrm>
            <a:off x="3419872" y="1844824"/>
            <a:ext cx="2448272" cy="1800200"/>
          </a:xfrm>
          <a:prstGeom prst="rect">
            <a:avLst/>
          </a:prstGeom>
          <a:noFill/>
          <a:ln w="38100">
            <a:solidFill>
              <a:srgbClr val="3399FF"/>
            </a:solidFill>
          </a:ln>
        </p:spPr>
      </p:pic>
      <p:pic>
        <p:nvPicPr>
          <p:cNvPr id="1027" name="Picture 3" descr="C:\Users\Лариса\Desktop\Новая фото с телефона\156___01\IMG_3968.JPG"/>
          <p:cNvPicPr>
            <a:picLocks noChangeAspect="1" noChangeArrowheads="1"/>
          </p:cNvPicPr>
          <p:nvPr/>
        </p:nvPicPr>
        <p:blipFill>
          <a:blip r:embed="rId5" cstate="print"/>
          <a:srcRect t="18706" r="4878" b="18437"/>
          <a:stretch>
            <a:fillRect/>
          </a:stretch>
        </p:blipFill>
        <p:spPr bwMode="auto">
          <a:xfrm rot="16200000">
            <a:off x="3635896" y="4149080"/>
            <a:ext cx="2088232" cy="16561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074" name="Picture 2" descr="E:\02\IMG_20190128_141122.jpg"/>
          <p:cNvPicPr>
            <a:picLocks noChangeAspect="1" noChangeArrowheads="1"/>
          </p:cNvPicPr>
          <p:nvPr/>
        </p:nvPicPr>
        <p:blipFill>
          <a:blip r:embed="rId6" cstate="print"/>
          <a:srcRect l="22126" t="11111" r="21553" b="18519"/>
          <a:stretch>
            <a:fillRect/>
          </a:stretch>
        </p:blipFill>
        <p:spPr bwMode="auto">
          <a:xfrm>
            <a:off x="6732240" y="3789040"/>
            <a:ext cx="2016224" cy="19442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075" name="Picture 3" descr="E:\02\IMG_20190128_141110.jpg"/>
          <p:cNvPicPr>
            <a:picLocks noChangeAspect="1" noChangeArrowheads="1"/>
          </p:cNvPicPr>
          <p:nvPr/>
        </p:nvPicPr>
        <p:blipFill>
          <a:blip r:embed="rId7" cstate="print"/>
          <a:srcRect t="12000" b="25333"/>
          <a:stretch>
            <a:fillRect/>
          </a:stretch>
        </p:blipFill>
        <p:spPr bwMode="auto">
          <a:xfrm>
            <a:off x="323528" y="3861048"/>
            <a:ext cx="2232248" cy="187220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078" name="Picture 6" descr="E:\02\IMG_20190128_141241.jpg"/>
          <p:cNvPicPr>
            <a:picLocks noChangeAspect="1" noChangeArrowheads="1"/>
          </p:cNvPicPr>
          <p:nvPr/>
        </p:nvPicPr>
        <p:blipFill>
          <a:blip r:embed="rId8" cstate="print"/>
          <a:srcRect t="21818" b="20000"/>
          <a:stretch>
            <a:fillRect/>
          </a:stretch>
        </p:blipFill>
        <p:spPr bwMode="auto">
          <a:xfrm rot="21261829">
            <a:off x="251520" y="1700808"/>
            <a:ext cx="2232248" cy="16561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079" name="Picture 7" descr="C:\Users\Лариса\Desktop\Новая фото с телефона\156___01\IMG_3941.JPG"/>
          <p:cNvPicPr>
            <a:picLocks noChangeAspect="1" noChangeArrowheads="1"/>
          </p:cNvPicPr>
          <p:nvPr/>
        </p:nvPicPr>
        <p:blipFill>
          <a:blip r:embed="rId9" cstate="print"/>
          <a:srcRect l="28923" t="23108" r="10626"/>
          <a:stretch>
            <a:fillRect/>
          </a:stretch>
        </p:blipFill>
        <p:spPr bwMode="auto">
          <a:xfrm rot="747253">
            <a:off x="6675350" y="1630450"/>
            <a:ext cx="2232248" cy="180400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3560440" cy="1944216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4" name="Содержимое 3" descr="голубой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-33338" y="0"/>
            <a:ext cx="9177338" cy="6858000"/>
          </a:xfrm>
          <a:solidFill>
            <a:srgbClr val="7030A0"/>
          </a:solidFill>
          <a:ln>
            <a:noFill/>
          </a:ln>
        </p:spPr>
      </p:pic>
      <p:pic>
        <p:nvPicPr>
          <p:cNvPr id="6" name="Picture 2" descr="C:\Users\Лариса\Downloads\s120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852936"/>
            <a:ext cx="288032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для презентации\оранже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72" y="0"/>
            <a:ext cx="917737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Развивающая предметно- пространственная  среда  в нашей  группе организована с учетом  ФГОС, где  прослеживаются все пять областей развития </a:t>
            </a:r>
            <a:endParaRPr lang="ru-RU" sz="18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Двойная волна 12"/>
          <p:cNvSpPr/>
          <p:nvPr/>
        </p:nvSpPr>
        <p:spPr>
          <a:xfrm>
            <a:off x="971600" y="2060848"/>
            <a:ext cx="2160240" cy="1202432"/>
          </a:xfrm>
          <a:prstGeom prst="doubleWave">
            <a:avLst>
              <a:gd name="adj1" fmla="val 6250"/>
              <a:gd name="adj2" fmla="val -9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Двойная волна 14"/>
          <p:cNvSpPr/>
          <p:nvPr/>
        </p:nvSpPr>
        <p:spPr>
          <a:xfrm>
            <a:off x="3491880" y="2060848"/>
            <a:ext cx="2232248" cy="1202432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Двойная волна 15"/>
          <p:cNvSpPr/>
          <p:nvPr/>
        </p:nvSpPr>
        <p:spPr>
          <a:xfrm>
            <a:off x="6012160" y="2060848"/>
            <a:ext cx="2304256" cy="1202432"/>
          </a:xfrm>
          <a:prstGeom prst="double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Двойная волна 16"/>
          <p:cNvSpPr/>
          <p:nvPr/>
        </p:nvSpPr>
        <p:spPr>
          <a:xfrm>
            <a:off x="1979712" y="4005064"/>
            <a:ext cx="2232248" cy="1274440"/>
          </a:xfrm>
          <a:prstGeom prst="doubleWav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войная волна 17"/>
          <p:cNvSpPr/>
          <p:nvPr/>
        </p:nvSpPr>
        <p:spPr>
          <a:xfrm>
            <a:off x="4860032" y="4005064"/>
            <a:ext cx="2448272" cy="1202432"/>
          </a:xfrm>
          <a:prstGeom prst="double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для презентации\оранже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72" y="0"/>
            <a:ext cx="9177372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Одним из определяющих факторов воспитания малышей является развивающая предметно – пространственная  среда. </a:t>
            </a:r>
          </a:p>
          <a:p>
            <a:pPr algn="ctr"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Предлагаем вашему вниманию наш вариант развивающей среды.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Содержательно – насыщенная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Полифункциональная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Трансформируемая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Вариативная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Доступная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Лариса\Downloads\s12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89040"/>
            <a:ext cx="2448272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для презентации\жёл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72" y="0"/>
            <a:ext cx="9177372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 РАЗВИТИЕ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Безопасное поведение в окружающем мире. Развитие игровой деятельности социальных представлений о мире людей, нормах взаимоотношений со взрослыми и сверстниками. Развитие ценностного отношения к труду.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БЕЗОПАСНОСТИ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«СВЕТОФОРЧИК»</a:t>
            </a:r>
            <a:r>
              <a:rPr lang="ru-RU" sz="2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75856" y="4941168"/>
            <a:ext cx="4104456" cy="14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Лариса\Desktop\Новая фото с телефона\20190328_133223.jpg"/>
          <p:cNvPicPr>
            <a:picLocks noChangeAspect="1" noChangeArrowheads="1"/>
          </p:cNvPicPr>
          <p:nvPr/>
        </p:nvPicPr>
        <p:blipFill>
          <a:blip r:embed="rId3" cstate="print"/>
          <a:srcRect b="3654"/>
          <a:stretch>
            <a:fillRect/>
          </a:stretch>
        </p:blipFill>
        <p:spPr bwMode="auto">
          <a:xfrm>
            <a:off x="6588224" y="1772816"/>
            <a:ext cx="1944216" cy="21602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7" name="Picture 3" descr="C:\Users\Лариса\Desktop\Новая фото с телефона\20190328_133235.jpg"/>
          <p:cNvPicPr>
            <a:picLocks noChangeAspect="1" noChangeArrowheads="1"/>
          </p:cNvPicPr>
          <p:nvPr/>
        </p:nvPicPr>
        <p:blipFill>
          <a:blip r:embed="rId4" cstate="print"/>
          <a:srcRect t="10417" b="8568"/>
          <a:stretch>
            <a:fillRect/>
          </a:stretch>
        </p:blipFill>
        <p:spPr bwMode="auto">
          <a:xfrm>
            <a:off x="3563888" y="2348880"/>
            <a:ext cx="2304256" cy="23762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4098" name="Picture 2" descr="C:\Users\Лариса\Desktop\Новая фото с телефона\20190328_132208.jpg"/>
          <p:cNvPicPr>
            <a:picLocks noChangeAspect="1" noChangeArrowheads="1"/>
          </p:cNvPicPr>
          <p:nvPr/>
        </p:nvPicPr>
        <p:blipFill>
          <a:blip r:embed="rId5" cstate="print"/>
          <a:srcRect l="5714" r="14286" b="12000"/>
          <a:stretch>
            <a:fillRect/>
          </a:stretch>
        </p:blipFill>
        <p:spPr bwMode="auto">
          <a:xfrm>
            <a:off x="611560" y="1988840"/>
            <a:ext cx="2520280" cy="15841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0" name="Picture 2" descr="E:\02\IMG_20190328_135127.jpg"/>
          <p:cNvPicPr>
            <a:picLocks noChangeAspect="1" noChangeArrowheads="1"/>
          </p:cNvPicPr>
          <p:nvPr/>
        </p:nvPicPr>
        <p:blipFill>
          <a:blip r:embed="rId6" cstate="print"/>
          <a:srcRect l="15001" t="32075" r="19200" b="18868"/>
          <a:stretch>
            <a:fillRect/>
          </a:stretch>
        </p:blipFill>
        <p:spPr bwMode="auto">
          <a:xfrm>
            <a:off x="611560" y="3933056"/>
            <a:ext cx="2520280" cy="187220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1" name="Picture 3" descr="C:\Users\Лариса\Desktop\Новая фото с телефона\20190408_124721.jpg"/>
          <p:cNvPicPr>
            <a:picLocks noChangeAspect="1" noChangeArrowheads="1"/>
          </p:cNvPicPr>
          <p:nvPr/>
        </p:nvPicPr>
        <p:blipFill>
          <a:blip r:embed="rId7" cstate="print"/>
          <a:srcRect t="20820" b="10328"/>
          <a:stretch>
            <a:fillRect/>
          </a:stretch>
        </p:blipFill>
        <p:spPr bwMode="auto">
          <a:xfrm>
            <a:off x="6300192" y="4221088"/>
            <a:ext cx="2232248" cy="15841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для презентации\жёл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72" y="-171400"/>
            <a:ext cx="9177372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игровой деятельности социальных представлений о мире людей, нормах взаимоотношений со взрослыми и сверстниками.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75856" y="4941168"/>
            <a:ext cx="4104456" cy="14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412777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 – РОЛЕВЫХ ИГР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Лариса\Desktop\Новая фото с телефона\20190328_132454.jpg"/>
          <p:cNvPicPr>
            <a:picLocks noChangeAspect="1" noChangeArrowheads="1"/>
          </p:cNvPicPr>
          <p:nvPr/>
        </p:nvPicPr>
        <p:blipFill>
          <a:blip r:embed="rId3" cstate="print"/>
          <a:srcRect l="5455" t="14706" b="5882"/>
          <a:stretch>
            <a:fillRect/>
          </a:stretch>
        </p:blipFill>
        <p:spPr bwMode="auto">
          <a:xfrm>
            <a:off x="611560" y="2400314"/>
            <a:ext cx="2448272" cy="174876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" name="Picture 4" descr="C:\Users\Лариса\Desktop\Новая фото с телефона\20190328_132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1550" y="2420888"/>
            <a:ext cx="2384905" cy="165618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5122" name="Picture 2" descr="C:\Users\Лариса\Desktop\Новая фото с телефона\20190328_133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149080"/>
            <a:ext cx="2952328" cy="17281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для презентации\жёл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72" y="0"/>
            <a:ext cx="9177372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РАЗВИТИЕ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75856" y="4941168"/>
            <a:ext cx="4104456" cy="14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484784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ЦЕНТР ЭМОЦИЙ</a:t>
            </a:r>
            <a:endParaRPr lang="ru-RU" sz="1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ариса\Desktop\Новая фото с телефона\20190328_133001.jpg"/>
          <p:cNvPicPr>
            <a:picLocks noChangeAspect="1" noChangeArrowheads="1"/>
          </p:cNvPicPr>
          <p:nvPr/>
        </p:nvPicPr>
        <p:blipFill>
          <a:blip r:embed="rId3" cstate="print"/>
          <a:srcRect t="15094"/>
          <a:stretch>
            <a:fillRect/>
          </a:stretch>
        </p:blipFill>
        <p:spPr bwMode="auto">
          <a:xfrm>
            <a:off x="755576" y="1268760"/>
            <a:ext cx="2160240" cy="23042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" name="Picture 2" descr="C:\Users\Лариса\Desktop\Новая фото с телефона\20190405_124631.jpg"/>
          <p:cNvPicPr>
            <a:picLocks noChangeAspect="1" noChangeArrowheads="1"/>
          </p:cNvPicPr>
          <p:nvPr/>
        </p:nvPicPr>
        <p:blipFill>
          <a:blip r:embed="rId4" cstate="print"/>
          <a:srcRect l="3390" r="5085"/>
          <a:stretch>
            <a:fillRect/>
          </a:stretch>
        </p:blipFill>
        <p:spPr bwMode="auto">
          <a:xfrm>
            <a:off x="6156176" y="1268760"/>
            <a:ext cx="2304256" cy="22322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7" name="Picture 3" descr="C:\Users\Лариса\Desktop\Новая фото с телефона\20190405_123243.jpg"/>
          <p:cNvPicPr>
            <a:picLocks noChangeAspect="1" noChangeArrowheads="1"/>
          </p:cNvPicPr>
          <p:nvPr/>
        </p:nvPicPr>
        <p:blipFill>
          <a:blip r:embed="rId5" cstate="print"/>
          <a:srcRect l="2778" b="9524"/>
          <a:stretch>
            <a:fillRect/>
          </a:stretch>
        </p:blipFill>
        <p:spPr bwMode="auto">
          <a:xfrm>
            <a:off x="2627784" y="3573016"/>
            <a:ext cx="3888432" cy="21602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для презентации\жёл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72" y="0"/>
            <a:ext cx="9177372" cy="685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ценностного отношения к труду.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78539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75856" y="4941168"/>
            <a:ext cx="4104456" cy="14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556792"/>
            <a:ext cx="28083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sz="1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Лариса\Desktop\Новая фото с телефона\20190301_095809.jpg"/>
          <p:cNvPicPr>
            <a:picLocks noChangeAspect="1" noChangeArrowheads="1"/>
          </p:cNvPicPr>
          <p:nvPr/>
        </p:nvPicPr>
        <p:blipFill>
          <a:blip r:embed="rId3" cstate="print"/>
          <a:srcRect b="25000"/>
          <a:stretch>
            <a:fillRect/>
          </a:stretch>
        </p:blipFill>
        <p:spPr bwMode="auto">
          <a:xfrm>
            <a:off x="395536" y="1628800"/>
            <a:ext cx="2304256" cy="20882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7" name="Picture 3" descr="C:\Users\Лариса\Desktop\Новая фото с телефона\20190326_092309.jpg"/>
          <p:cNvPicPr>
            <a:picLocks noChangeAspect="1" noChangeArrowheads="1"/>
          </p:cNvPicPr>
          <p:nvPr/>
        </p:nvPicPr>
        <p:blipFill>
          <a:blip r:embed="rId4" cstate="print"/>
          <a:srcRect l="5901" r="5901"/>
          <a:stretch>
            <a:fillRect/>
          </a:stretch>
        </p:blipFill>
        <p:spPr bwMode="auto">
          <a:xfrm>
            <a:off x="6372200" y="1556792"/>
            <a:ext cx="2232248" cy="20162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8" name="Picture 4" descr="C:\Users\Лариса\Desktop\Новая фото с телефона\20190307_100356.jpg"/>
          <p:cNvPicPr>
            <a:picLocks noChangeAspect="1" noChangeArrowheads="1"/>
          </p:cNvPicPr>
          <p:nvPr/>
        </p:nvPicPr>
        <p:blipFill>
          <a:blip r:embed="rId5" cstate="print"/>
          <a:srcRect l="3774" t="10526" r="3774"/>
          <a:stretch>
            <a:fillRect/>
          </a:stretch>
        </p:blipFill>
        <p:spPr bwMode="auto">
          <a:xfrm>
            <a:off x="3131840" y="2564904"/>
            <a:ext cx="2808312" cy="21602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" name="Picture 5" descr="C:\Users\Лариса\Desktop\Новая фото с телефона\20190408_174000.jpg"/>
          <p:cNvPicPr>
            <a:picLocks noChangeAspect="1" noChangeArrowheads="1"/>
          </p:cNvPicPr>
          <p:nvPr/>
        </p:nvPicPr>
        <p:blipFill>
          <a:blip r:embed="rId6" cstate="print"/>
          <a:srcRect t="10507" b="5433"/>
          <a:stretch>
            <a:fillRect/>
          </a:stretch>
        </p:blipFill>
        <p:spPr bwMode="auto">
          <a:xfrm>
            <a:off x="467544" y="3933056"/>
            <a:ext cx="2160240" cy="20882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5122" name="Picture 2" descr="C:\Users\Лариса\Desktop\Новая фото с телефона\20190408_174424.jpg"/>
          <p:cNvPicPr>
            <a:picLocks noChangeAspect="1" noChangeArrowheads="1"/>
          </p:cNvPicPr>
          <p:nvPr/>
        </p:nvPicPr>
        <p:blipFill>
          <a:blip r:embed="rId7" cstate="print"/>
          <a:srcRect b="4706"/>
          <a:stretch>
            <a:fillRect/>
          </a:stretch>
        </p:blipFill>
        <p:spPr bwMode="auto">
          <a:xfrm>
            <a:off x="6444208" y="3789040"/>
            <a:ext cx="2088232" cy="22322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531440"/>
            <a:ext cx="7704856" cy="1080120"/>
          </a:xfrm>
        </p:spPr>
        <p:txBody>
          <a:bodyPr>
            <a:noAutofit/>
          </a:bodyPr>
          <a:lstStyle/>
          <a:p>
            <a: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Приобщение к искусству, развитие изобразительной деятельности и детского творчества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dirty="0">
              <a:ln w="3175">
                <a:solidFill>
                  <a:srgbClr val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Зелё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31440"/>
            <a:ext cx="9467528" cy="7389440"/>
          </a:xfrm>
        </p:spPr>
      </p:pic>
      <p:sp>
        <p:nvSpPr>
          <p:cNvPr id="4" name="Прямоугольник 3"/>
          <p:cNvSpPr/>
          <p:nvPr/>
        </p:nvSpPr>
        <p:spPr>
          <a:xfrm>
            <a:off x="395536" y="908720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ЦЕНТР  ТВОРЧЕСТВА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08721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7936" y="76470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</p:txBody>
      </p:sp>
      <p:pic>
        <p:nvPicPr>
          <p:cNvPr id="2050" name="Picture 2" descr="C:\Users\Лариса\Desktop\Новая фото с телефона\154___11\IMG_3821.JPG"/>
          <p:cNvPicPr>
            <a:picLocks noChangeAspect="1" noChangeArrowheads="1"/>
          </p:cNvPicPr>
          <p:nvPr/>
        </p:nvPicPr>
        <p:blipFill>
          <a:blip r:embed="rId3" cstate="print"/>
          <a:srcRect l="2632" r="2632"/>
          <a:stretch>
            <a:fillRect/>
          </a:stretch>
        </p:blipFill>
        <p:spPr bwMode="auto">
          <a:xfrm>
            <a:off x="3635896" y="1340768"/>
            <a:ext cx="2304256" cy="23042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51" name="Picture 3" descr="C:\Users\Лариса\Desktop\Новая фото с телефона\154___11\IMG_3825.JPG"/>
          <p:cNvPicPr>
            <a:picLocks noChangeAspect="1" noChangeArrowheads="1"/>
          </p:cNvPicPr>
          <p:nvPr/>
        </p:nvPicPr>
        <p:blipFill>
          <a:blip r:embed="rId4" cstate="print"/>
          <a:srcRect l="1754" r="5263"/>
          <a:stretch>
            <a:fillRect/>
          </a:stretch>
        </p:blipFill>
        <p:spPr bwMode="auto">
          <a:xfrm>
            <a:off x="3491880" y="3861048"/>
            <a:ext cx="2664296" cy="20882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46" name="Picture 2" descr="C:\Users\Лариса\Desktop\Новая фото с телефона\20190318_090732.jpg"/>
          <p:cNvPicPr>
            <a:picLocks noChangeAspect="1" noChangeArrowheads="1"/>
          </p:cNvPicPr>
          <p:nvPr/>
        </p:nvPicPr>
        <p:blipFill>
          <a:blip r:embed="rId5" cstate="print"/>
          <a:srcRect l="4348"/>
          <a:stretch>
            <a:fillRect/>
          </a:stretch>
        </p:blipFill>
        <p:spPr bwMode="auto">
          <a:xfrm>
            <a:off x="6732240" y="3573016"/>
            <a:ext cx="2411760" cy="1944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" name="Picture 2" descr="C:\Users\Лариса\Desktop\Desktop\фотки с телефона\20181211_102717.jpg"/>
          <p:cNvPicPr>
            <a:picLocks noChangeAspect="1" noChangeArrowheads="1"/>
          </p:cNvPicPr>
          <p:nvPr/>
        </p:nvPicPr>
        <p:blipFill>
          <a:blip r:embed="rId6" cstate="print"/>
          <a:srcRect t="6061"/>
          <a:stretch>
            <a:fillRect/>
          </a:stretch>
        </p:blipFill>
        <p:spPr bwMode="auto">
          <a:xfrm>
            <a:off x="323528" y="3717032"/>
            <a:ext cx="2592288" cy="17281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47" name="Picture 3" descr="C:\Users\Лариса\Desktop\Desktop\фотки с телефона\20181102_093725.jpg"/>
          <p:cNvPicPr>
            <a:picLocks noChangeAspect="1" noChangeArrowheads="1"/>
          </p:cNvPicPr>
          <p:nvPr/>
        </p:nvPicPr>
        <p:blipFill>
          <a:blip r:embed="rId7" cstate="print"/>
          <a:srcRect l="12245" r="2041"/>
          <a:stretch>
            <a:fillRect/>
          </a:stretch>
        </p:blipFill>
        <p:spPr bwMode="auto">
          <a:xfrm rot="10800000">
            <a:off x="395536" y="1052736"/>
            <a:ext cx="2592288" cy="22322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149" name="Picture 5" descr="C:\Users\Лариса\Desktop\Desktop\фотки с телефона\20181102_0934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196752"/>
            <a:ext cx="2555776" cy="1944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324528" cy="93610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  <a:t>ХУДОЖЕСТВЕННО – ЭСТЕТИЧЕСКОЕ РАЗВИТИЕ </a:t>
            </a:r>
            <a:b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n w="3175">
                  <a:solidFill>
                    <a:srgbClr val="0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музыкально – художественной деятельности.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Приобщение к чтению, слушанию, импровизации, театрализации.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>
              <a:ln w="3175">
                <a:solidFill>
                  <a:srgbClr val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Зелё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395520" cy="7101408"/>
          </a:xfrm>
        </p:spPr>
      </p:pic>
      <p:sp>
        <p:nvSpPr>
          <p:cNvPr id="4" name="Прямоугольник 3"/>
          <p:cNvSpPr/>
          <p:nvPr/>
        </p:nvSpPr>
        <p:spPr>
          <a:xfrm>
            <a:off x="2123728" y="1196752"/>
            <a:ext cx="48965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ЦЕНТР  МУЗЫКАЛЬНО – ТЕАТРАЛИЗОВАННОЙ ДЕЯТЕЛЬНОСТИ 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7936" y="120513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</p:txBody>
      </p:sp>
      <p:pic>
        <p:nvPicPr>
          <p:cNvPr id="1026" name="Picture 2" descr="C:\Users\Лариса\Desktop\ФОТИК\157___03\IMG_4021.JPG"/>
          <p:cNvPicPr>
            <a:picLocks noChangeAspect="1" noChangeArrowheads="1"/>
          </p:cNvPicPr>
          <p:nvPr/>
        </p:nvPicPr>
        <p:blipFill>
          <a:blip r:embed="rId3" cstate="print"/>
          <a:srcRect t="11364" r="7273" b="6818"/>
          <a:stretch>
            <a:fillRect/>
          </a:stretch>
        </p:blipFill>
        <p:spPr bwMode="auto">
          <a:xfrm>
            <a:off x="251520" y="1844824"/>
            <a:ext cx="2448272" cy="21602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7" name="Picture 3" descr="C:\Users\Лариса\Desktop\ФОТИК\157___03\IMG_4015.JPG"/>
          <p:cNvPicPr>
            <a:picLocks noChangeAspect="1" noChangeArrowheads="1"/>
          </p:cNvPicPr>
          <p:nvPr/>
        </p:nvPicPr>
        <p:blipFill>
          <a:blip r:embed="rId4" cstate="print"/>
          <a:srcRect t="4545" r="10593"/>
          <a:stretch>
            <a:fillRect/>
          </a:stretch>
        </p:blipFill>
        <p:spPr bwMode="auto">
          <a:xfrm>
            <a:off x="6948264" y="1700808"/>
            <a:ext cx="2195736" cy="23042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8" name="Picture 4" descr="C:\Users\Лариса\Desktop\ФОТИК\157___03\IMG_4030.JPG"/>
          <p:cNvPicPr>
            <a:picLocks noChangeAspect="1" noChangeArrowheads="1"/>
          </p:cNvPicPr>
          <p:nvPr/>
        </p:nvPicPr>
        <p:blipFill>
          <a:blip r:embed="rId5" cstate="print"/>
          <a:srcRect l="3125" r="9375"/>
          <a:stretch>
            <a:fillRect/>
          </a:stretch>
        </p:blipFill>
        <p:spPr bwMode="auto">
          <a:xfrm>
            <a:off x="3851920" y="1844824"/>
            <a:ext cx="2016224" cy="21602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" name="Picture 2" descr="C:\Users\Лариса\Desktop\ФОТИК\157___03\IMG_4028.JPG"/>
          <p:cNvPicPr>
            <a:picLocks noChangeAspect="1" noChangeArrowheads="1"/>
          </p:cNvPicPr>
          <p:nvPr/>
        </p:nvPicPr>
        <p:blipFill>
          <a:blip r:embed="rId6" cstate="print"/>
          <a:srcRect t="3750" b="6250"/>
          <a:stretch>
            <a:fillRect/>
          </a:stretch>
        </p:blipFill>
        <p:spPr bwMode="auto">
          <a:xfrm>
            <a:off x="1691680" y="4149080"/>
            <a:ext cx="2736304" cy="17281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" name="Picture 3" descr="C:\Users\Лариса\Desktop\ФОТИК\157___03\IMG_4027.JPG"/>
          <p:cNvPicPr>
            <a:picLocks noChangeAspect="1" noChangeArrowheads="1"/>
          </p:cNvPicPr>
          <p:nvPr/>
        </p:nvPicPr>
        <p:blipFill>
          <a:blip r:embed="rId7" cstate="print"/>
          <a:srcRect l="4762" t="20896" b="11940"/>
          <a:stretch>
            <a:fillRect/>
          </a:stretch>
        </p:blipFill>
        <p:spPr bwMode="auto">
          <a:xfrm>
            <a:off x="5292080" y="4221088"/>
            <a:ext cx="2880320" cy="15841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153</Words>
  <Application>Microsoft Office PowerPoint</Application>
  <PresentationFormat>Экран (4:3)</PresentationFormat>
  <Paragraphs>69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Развивающая предметно- пространственная  среда  в нашей  группе организована с учетом  ФГОС, где  прослеживаются все пять областей развития </vt:lpstr>
      <vt:lpstr>  </vt:lpstr>
      <vt:lpstr>СОЦИАЛЬНО – КОММУНИКАТИВНОЕ  РАЗВИТИЕ   Безопасное поведение в окружающем мире. Развитие игровой деятельности социальных представлений о мире людей, нормах взаимоотношений со взрослыми и сверстниками. Развитие ценностного отношения к труду. </vt:lpstr>
      <vt:lpstr>СОЦИАЛЬНО – КОММУНИКАТИВНОЕ РАЗВИТИЕ  Развитие игровой деятельности социальных представлений о мире людей, нормах взаимоотношений со взрослыми и сверстниками. </vt:lpstr>
      <vt:lpstr>СОЦИАЛЬНО – КОММУНИКАТИВНОЕ  РАЗВИТИЕ</vt:lpstr>
      <vt:lpstr>СОЦИАЛЬНО – КОММУНИКАТИВНОЕ РАЗВИТИЕ  Развитие ценностного отношения к труду.</vt:lpstr>
      <vt:lpstr>   ХУДОЖЕСТВЕННО – ЭСТЕТИЧЕСКОЕ РАЗВИТИЕ  Приобщение к искусству, развитие изобразительной деятельности и детского творчества     </vt:lpstr>
      <vt:lpstr>  ХУДОЖЕСТВЕННО – ЭСТЕТИЧЕСКОЕ РАЗВИТИЕ   Развитие музыкально – художественной деятельности.  Приобщение к чтению, слушанию, импровизации, театрализации.. </vt:lpstr>
      <vt:lpstr> РЕЧЕВОЕ РАЗВИТИЕ Развитие речи у коммуникативных способностей детей: связная речь, подготовка к обучению грамоте, звуковая культура речи, грамматически правильная речь, практическое овладение нормами речи. </vt:lpstr>
      <vt:lpstr>ПОЗНАВАТЕЛЬНОЕ  РАЗВИТИЕ  Развитие сенсорной культуры, конструирование.</vt:lpstr>
      <vt:lpstr>ПОЗНАВАТЕЛЬНОЕ  РАЗВИТИЕ  Развитие кругозора и познавательно – исследовательской деятельности в природе, развитие математических представлений</vt:lpstr>
      <vt:lpstr>ПОЗНАВАТЕЛЬНОЕ  РАЗВИТИЕ</vt:lpstr>
      <vt:lpstr>ФИЗИЧЕСКОЕ  РАЗВИТИЕ  Правила здорового образа жизни. Основных движения, общеразвивающие упражнение, спортивные упражнения, подвижные игры, элементы спортивных игр, упражнения для развития физических качеств. 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«Светлячок»</dc:title>
  <dc:creator>Admin</dc:creator>
  <cp:lastModifiedBy>Лариса</cp:lastModifiedBy>
  <cp:revision>127</cp:revision>
  <dcterms:created xsi:type="dcterms:W3CDTF">2013-09-30T22:23:58Z</dcterms:created>
  <dcterms:modified xsi:type="dcterms:W3CDTF">2022-10-24T08:57:15Z</dcterms:modified>
</cp:coreProperties>
</file>